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svg" ContentType="image/svg+xml"/>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24.xml" ContentType="application/vnd.openxmlformats-officedocument.presentationml.slideLayout+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21.xml" ContentType="application/vnd.openxmlformats-officedocument.presentationml.slideLayout+xml"/>
  <Override PartName="/ppt/slideLayouts/slideLayout25.xml" ContentType="application/vnd.openxmlformats-officedocument.presentationml.slideLayout+xml"/>
  <Override PartName="/ppt/slideLayouts/slideLayout20.xml" ContentType="application/vnd.openxmlformats-officedocument.presentationml.slideLayout+xml"/>
  <Override PartName="/ppt/theme/theme1.xml" ContentType="application/vnd.openxmlformats-officedocument.theme+xml"/>
  <Override PartName="/ppt/slideLayouts/slideLayout23.xml" ContentType="application/vnd.openxmlformats-officedocument.presentationml.slideLayout+xml"/>
  <Override PartName="/ppt/slideLayouts/slideLayout2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s/slide2.xml" ContentType="application/vnd.openxmlformats-officedocument.presentationml.slide+xml"/>
  <Override PartName="/ppt/notesSlides/notesSlide2.xml" ContentType="application/vnd.openxmlformats-officedocument.presentationml.notesSlide+xml"/>
  <Override PartName="/ppt/presProps.xml" ContentType="application/vnd.openxmlformats-officedocument.presentationml.presProps+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slides/slide4.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96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haroni" panose="02010803020104030203" pitchFamily="2" charset="-79"/>
      <p:bold r:id="rId14"/>
    </p:embeddedFont>
    <p:embeddedFont>
      <p:font typeface="Lora" pitchFamily="2" charset="0"/>
      <p:regular r:id="rId15"/>
    </p:embeddedFont>
    <p:embeddedFont>
      <p:font typeface="Source Sans 3" panose="020B0604020202020204" charset="0"/>
      <p:regular r:id="rId16"/>
    </p:embeddedFont>
    <p:embeddedFont>
      <p:font typeface="Tw Cen MT" panose="020B0602020104020603"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notesMaster" Target="/ppt/notesMasters/notesMaster1.xml" Id="rId13" /><Relationship Type="http://schemas.openxmlformats.org/officeDocument/2006/relationships/font" Target="/ppt/fonts/font5.fntdata" Id="rId18" /><Relationship Type="http://schemas.openxmlformats.org/officeDocument/2006/relationships/slide" Target="/ppt/slides/slide2.xml" Id="rId3" /><Relationship Type="http://schemas.openxmlformats.org/officeDocument/2006/relationships/presProps" Target="/ppt/presProps.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font" Target="/ppt/fonts/font4.fntdata" Id="rId17" /><Relationship Type="http://schemas.openxmlformats.org/officeDocument/2006/relationships/slide" Target="/ppt/slides/slide1.xml" Id="rId2" /><Relationship Type="http://schemas.openxmlformats.org/officeDocument/2006/relationships/font" Target="/ppt/fonts/font3.fntdata" Id="rId16" /><Relationship Type="http://schemas.openxmlformats.org/officeDocument/2006/relationships/font" Target="/ppt/fonts/font7.fntdata"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tableStyles" Target="/ppt/tableStyles.xml" Id="rId24" /><Relationship Type="http://schemas.openxmlformats.org/officeDocument/2006/relationships/slide" Target="/ppt/slides/slide4.xml" Id="rId5" /><Relationship Type="http://schemas.openxmlformats.org/officeDocument/2006/relationships/font" Target="/ppt/fonts/font2.fntdata" Id="rId15" /><Relationship Type="http://schemas.openxmlformats.org/officeDocument/2006/relationships/theme" Target="/ppt/theme/theme1.xml" Id="rId23" /><Relationship Type="http://schemas.openxmlformats.org/officeDocument/2006/relationships/slide" Target="/ppt/slides/slide9.xml" Id="rId10" /><Relationship Type="http://schemas.openxmlformats.org/officeDocument/2006/relationships/font" Target="/ppt/fonts/font6.fntdata"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font" Target="/ppt/fonts/font1.fntdata" Id="rId14" /><Relationship Type="http://schemas.openxmlformats.org/officeDocument/2006/relationships/viewProps" Target="/ppt/viewProps.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78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087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397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201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816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450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58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0743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64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936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244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559383"/>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8.xml" Id="rId18" /><Relationship Type="http://schemas.openxmlformats.org/officeDocument/2006/relationships/slideLayout" Target="/ppt/slideLayouts/slideLayout26.xml" Id="rId26" /><Relationship Type="http://schemas.openxmlformats.org/officeDocument/2006/relationships/slideLayout" Target="/ppt/slideLayouts/slideLayout21.xml" Id="rId21" /><Relationship Type="http://schemas.openxmlformats.org/officeDocument/2006/relationships/slideLayout" Target="/ppt/slideLayouts/slideLayout25.xml" Id="rId25" /><Relationship Type="http://schemas.openxmlformats.org/officeDocument/2006/relationships/slideLayout" Target="/ppt/slideLayouts/slideLayout20.xml" Id="rId20" /><Relationship Type="http://schemas.openxmlformats.org/officeDocument/2006/relationships/theme" Target="/ppt/theme/theme1.xml" Id="rId29" /><Relationship Type="http://schemas.openxmlformats.org/officeDocument/2006/relationships/slideLayout" Target="/ppt/slideLayouts/slideLayout24.xml" Id="rId24" /><Relationship Type="http://schemas.openxmlformats.org/officeDocument/2006/relationships/slideLayout" Target="/ppt/slideLayouts/slideLayout23.xml" Id="rId23" /><Relationship Type="http://schemas.openxmlformats.org/officeDocument/2006/relationships/slideLayout" Target="/ppt/slideLayouts/slideLayout28.xml" Id="rId28" /><Relationship Type="http://schemas.openxmlformats.org/officeDocument/2006/relationships/slideLayout" Target="/ppt/slideLayouts/slideLayout19.xml" Id="rId19" /><Relationship Type="http://schemas.openxmlformats.org/officeDocument/2006/relationships/slideLayout" Target="/ppt/slideLayouts/slideLayout22.xml" Id="rId22" /><Relationship Type="http://schemas.openxmlformats.org/officeDocument/2006/relationships/slideLayout" Target="/ppt/slideLayouts/slideLayout27.xml" Id="rId27" /><Relationship Type="http://schemas.openxmlformats.org/officeDocument/2006/relationships/image" Target="/ppt/media/image1.png" Id="rId30" /></Relationships>
</file>

<file path=ppt/slideMasters/slideMaster1.xml><?xml version="1.0" encoding="utf-8"?>
<p:sldMaster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0">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5586B75A-687E-405C-8A0B-8D00578BA2C3}" type="datetimeFigureOut">
              <a:rPr lang="en-US" smtClean="0"/>
              <a:pPr/>
              <a:t>11/19/2025</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9387211"/>
      </p:ext>
    </p:extLst>
  </p:cSld>
  <p:clrMap bg1="lt1" tx1="dk1" bg2="lt2" tx2="dk2" accent1="accent1" accent2="accent2" accent3="accent3" accent4="accent4" accent5="accent5" accent6="accent6" hlink="hlink" folHlink="folHlink"/>
  <p:sldLayoutIdLst>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1.xml" Id="rId2" /><Relationship Type="http://schemas.openxmlformats.org/officeDocument/2006/relationships/slideLayout" Target="/ppt/slideLayouts/slideLayout18.xml" Id="rId1" /></Relationships>
</file>

<file path=ppt/slides/_rels/slide10.xml.rels>&#65279;<?xml version="1.0" encoding="utf-8"?><Relationships xmlns="http://schemas.openxmlformats.org/package/2006/relationships"><Relationship Type="http://schemas.openxmlformats.org/officeDocument/2006/relationships/image" Target="/ppt/media/image22.png" Id="rId3" /><Relationship Type="http://schemas.openxmlformats.org/officeDocument/2006/relationships/notesSlide" Target="/ppt/notesSlides/notesSlide10.xml" Id="rId2" /><Relationship Type="http://schemas.openxmlformats.org/officeDocument/2006/relationships/slideLayout" Target="/ppt/slideLayouts/slideLayout27.xml" Id="rId1" /></Relationships>
</file>

<file path=ppt/slides/_rels/slide11.xml.rels>&#65279;<?xml version="1.0" encoding="utf-8"?><Relationships xmlns="http://schemas.openxmlformats.org/package/2006/relationships"><Relationship Type="http://schemas.openxmlformats.org/officeDocument/2006/relationships/notesSlide" Target="/ppt/notesSlides/notesSlide11.xml" Id="rId2" /><Relationship Type="http://schemas.openxmlformats.org/officeDocument/2006/relationships/slideLayout" Target="/ppt/slideLayouts/slideLayout28.xml" Id="rId1" /></Relationships>
</file>

<file path=ppt/slides/_rels/slide2.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2.xml" Id="rId2" /><Relationship Type="http://schemas.openxmlformats.org/officeDocument/2006/relationships/slideLayout" Target="/ppt/slideLayouts/slideLayout19.xml" Id="rId1" /></Relationships>
</file>

<file path=ppt/slides/_rels/slide3.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3.xml" Id="rId2" /><Relationship Type="http://schemas.openxmlformats.org/officeDocument/2006/relationships/slideLayout" Target="/ppt/slideLayouts/slideLayout20.xml" Id="rId1" /><Relationship Type="http://schemas.openxmlformats.org/officeDocument/2006/relationships/image" Target="/ppt/media/image9.png" Id="rId6" /><Relationship Type="http://schemas.openxmlformats.org/officeDocument/2006/relationships/image" Target="/ppt/media/image8.png" Id="rId5" /><Relationship Type="http://schemas.openxmlformats.org/officeDocument/2006/relationships/image" Target="/ppt/media/image7.png" Id="rId4"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21.xml" Id="rId1" /></Relationships>
</file>

<file path=ppt/slides/_rels/slide5.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5.xml" Id="rId2" /><Relationship Type="http://schemas.openxmlformats.org/officeDocument/2006/relationships/slideLayout" Target="/ppt/slideLayouts/slideLayout22.xml" Id="rId1" /></Relationships>
</file>

<file path=ppt/slides/_rels/slide6.xml.rels>&#65279;<?xml version="1.0" encoding="utf-8"?><Relationships xmlns="http://schemas.openxmlformats.org/package/2006/relationships"><Relationship Type="http://schemas.openxmlformats.org/officeDocument/2006/relationships/image" Target="/ppt/media/image16.png" Id="rId8" /><Relationship Type="http://schemas.openxmlformats.org/officeDocument/2006/relationships/image" Target="/ppt/media/image11.png" Id="rId3" /><Relationship Type="http://schemas.openxmlformats.org/officeDocument/2006/relationships/image" Target="/ppt/media/image15.svg" Id="rId7" /><Relationship Type="http://schemas.openxmlformats.org/officeDocument/2006/relationships/notesSlide" Target="/ppt/notesSlides/notesSlide6.xml" Id="rId2" /><Relationship Type="http://schemas.openxmlformats.org/officeDocument/2006/relationships/slideLayout" Target="/ppt/slideLayouts/slideLayout23.xml" Id="rId1" /><Relationship Type="http://schemas.openxmlformats.org/officeDocument/2006/relationships/image" Target="/ppt/media/image14.png" Id="rId6" /><Relationship Type="http://schemas.openxmlformats.org/officeDocument/2006/relationships/image" Target="/ppt/media/image13.svg" Id="rId5" /><Relationship Type="http://schemas.openxmlformats.org/officeDocument/2006/relationships/image" Target="/ppt/media/image12.png" Id="rId4" /><Relationship Type="http://schemas.openxmlformats.org/officeDocument/2006/relationships/image" Target="/ppt/media/image17.svg" Id="rId9" /></Relationships>
</file>

<file path=ppt/slides/_rels/slide7.xml.rels>&#65279;<?xml version="1.0" encoding="utf-8"?><Relationships xmlns="http://schemas.openxmlformats.org/package/2006/relationships"><Relationship Type="http://schemas.openxmlformats.org/officeDocument/2006/relationships/notesSlide" Target="/ppt/notesSlides/notesSlide7.xml" Id="rId2" /><Relationship Type="http://schemas.openxmlformats.org/officeDocument/2006/relationships/slideLayout" Target="/ppt/slideLayouts/slideLayout24.xml" Id="rId1" /></Relationships>
</file>

<file path=ppt/slides/_rels/slide8.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8.xml" Id="rId2" /><Relationship Type="http://schemas.openxmlformats.org/officeDocument/2006/relationships/slideLayout" Target="/ppt/slideLayouts/slideLayout25.xml" Id="rId1" /></Relationships>
</file>

<file path=ppt/slides/_rels/slide9.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notesSlide" Target="/ppt/notesSlides/notesSlide9.xml" Id="rId2" /><Relationship Type="http://schemas.openxmlformats.org/officeDocument/2006/relationships/slideLayout" Target="/ppt/slideLayouts/slideLayout26.xml" Id="rId1" /><Relationship Type="http://schemas.openxmlformats.org/officeDocument/2006/relationships/image" Target="/ppt/media/image21.png" Id="rId5" /><Relationship Type="http://schemas.openxmlformats.org/officeDocument/2006/relationships/image" Target="/ppt/media/image20.png"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96264"/>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38512F"/>
                </a:solidFill>
                <a:latin typeface="Lora" pitchFamily="34" charset="0"/>
                <a:ea typeface="Lora" pitchFamily="34" charset="-122"/>
                <a:cs typeface="Lora" pitchFamily="34" charset="-120"/>
              </a:rPr>
              <a:t>Image Classification with CNN (Convolutional Neural Networks)</a:t>
            </a:r>
            <a:endParaRPr lang="en-US" sz="4400" dirty="0"/>
          </a:p>
        </p:txBody>
      </p:sp>
      <p:sp>
        <p:nvSpPr>
          <p:cNvPr id="4" name="Text 1"/>
          <p:cNvSpPr/>
          <p:nvPr/>
        </p:nvSpPr>
        <p:spPr>
          <a:xfrm>
            <a:off x="837724" y="4967288"/>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Welcome to an insightful journey into the world of Image Classification, powered by the marvels of Convolutional Neural Networks.</a:t>
            </a: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021" y="595432"/>
            <a:ext cx="7665958" cy="1242060"/>
          </a:xfrm>
          <a:prstGeom prst="rect">
            <a:avLst/>
          </a:prstGeom>
          <a:noFill/>
          <a:ln/>
        </p:spPr>
        <p:txBody>
          <a:bodyPr wrap="square" lIns="0" tIns="0" rIns="0" bIns="0" rtlCol="0" anchor="t"/>
          <a:lstStyle/>
          <a:p>
            <a:pPr marL="0" indent="0" algn="l">
              <a:lnSpc>
                <a:spcPts val="4850"/>
              </a:lnSpc>
              <a:buNone/>
            </a:pPr>
            <a:r>
              <a:rPr lang="en-US" sz="3900" dirty="0">
                <a:solidFill>
                  <a:srgbClr val="38512F"/>
                </a:solidFill>
                <a:latin typeface="Lora" pitchFamily="34" charset="0"/>
                <a:ea typeface="Lora" pitchFamily="34" charset="-122"/>
                <a:cs typeface="Lora" pitchFamily="34" charset="-120"/>
              </a:rPr>
              <a:t>Conclusion: CNNs Powering Visual AI Today and Tomorrow</a:t>
            </a:r>
            <a:endParaRPr lang="en-US" sz="3900" dirty="0"/>
          </a:p>
        </p:txBody>
      </p:sp>
      <p:sp>
        <p:nvSpPr>
          <p:cNvPr id="4" name="Text 1"/>
          <p:cNvSpPr/>
          <p:nvPr/>
        </p:nvSpPr>
        <p:spPr>
          <a:xfrm>
            <a:off x="739021" y="2154198"/>
            <a:ext cx="7665958" cy="1351598"/>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Convolutional Neural Networks have fundamentally reshaped the landscape of artificial intelligence, enabling machines to "see" and interpret the visual world with unprecedented accuracy and sophistication. Their impact is profound and continues to expand.</a:t>
            </a:r>
            <a:endParaRPr lang="en-US" sz="1650" dirty="0"/>
          </a:p>
        </p:txBody>
      </p:sp>
      <p:sp>
        <p:nvSpPr>
          <p:cNvPr id="5" name="Text 2"/>
          <p:cNvSpPr/>
          <p:nvPr/>
        </p:nvSpPr>
        <p:spPr>
          <a:xfrm>
            <a:off x="1055727" y="3980855"/>
            <a:ext cx="7349252" cy="675799"/>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CNNs revolutionise how machines "see" and understand images, offering a transformative approach to visual AI.</a:t>
            </a:r>
            <a:endParaRPr lang="en-US" sz="1650" dirty="0"/>
          </a:p>
        </p:txBody>
      </p:sp>
      <p:sp>
        <p:nvSpPr>
          <p:cNvPr id="6" name="Text 3"/>
          <p:cNvSpPr/>
          <p:nvPr/>
        </p:nvSpPr>
        <p:spPr>
          <a:xfrm>
            <a:off x="1055727" y="4894183"/>
            <a:ext cx="7349252" cy="675799"/>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From deciphering intricate handwritten digits to interpreting complex real-world scenes, CNNs consistently deliver human-level accuracy.</a:t>
            </a:r>
            <a:endParaRPr lang="en-US" sz="1650" dirty="0"/>
          </a:p>
        </p:txBody>
      </p:sp>
      <p:sp>
        <p:nvSpPr>
          <p:cNvPr id="7" name="Text 4"/>
          <p:cNvSpPr/>
          <p:nvPr/>
        </p:nvSpPr>
        <p:spPr>
          <a:xfrm>
            <a:off x="1055727" y="5807512"/>
            <a:ext cx="7349252" cy="675799"/>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With continuous advancements and innovations, CNNs are poised to drive even smarter AI solutions across every industry imaginable.</a:t>
            </a:r>
            <a:endParaRPr lang="en-US" sz="1650" dirty="0"/>
          </a:p>
        </p:txBody>
      </p:sp>
      <p:sp>
        <p:nvSpPr>
          <p:cNvPr id="8" name="Text 5"/>
          <p:cNvSpPr/>
          <p:nvPr/>
        </p:nvSpPr>
        <p:spPr>
          <a:xfrm>
            <a:off x="1055727" y="6720840"/>
            <a:ext cx="7349252" cy="675799"/>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Ready to delve deeper? Begin your own CNN journey by experimenting with foundational datasets like MNIST and CIFAR-10 today!</a:t>
            </a:r>
            <a:endParaRPr lang="en-US" sz="1650" dirty="0"/>
          </a:p>
        </p:txBody>
      </p:sp>
      <p:sp>
        <p:nvSpPr>
          <p:cNvPr id="9" name="Shape 6"/>
          <p:cNvSpPr/>
          <p:nvPr/>
        </p:nvSpPr>
        <p:spPr>
          <a:xfrm>
            <a:off x="739021" y="3743325"/>
            <a:ext cx="22860" cy="3890843"/>
          </a:xfrm>
          <a:prstGeom prst="rect">
            <a:avLst/>
          </a:prstGeom>
          <a:solidFill>
            <a:srgbClr val="38512F"/>
          </a:solidFill>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027396"/>
            <a:ext cx="5632490" cy="704017"/>
          </a:xfrm>
          <a:prstGeom prst="rect">
            <a:avLst/>
          </a:prstGeom>
          <a:noFill/>
          <a:ln/>
        </p:spPr>
        <p:txBody>
          <a:bodyPr wrap="none" lIns="0" tIns="0" rIns="0" bIns="0" rtlCol="0" anchor="t"/>
          <a:lstStyle/>
          <a:p>
            <a:pPr marL="0" indent="0" algn="ctr">
              <a:lnSpc>
                <a:spcPts val="5500"/>
              </a:lnSpc>
              <a:buNone/>
            </a:pPr>
            <a:r>
              <a:rPr lang="en-US" sz="6000" dirty="0">
                <a:solidFill>
                  <a:srgbClr val="38512F"/>
                </a:solidFill>
                <a:latin typeface="Aharoni" panose="02010803020104030203" pitchFamily="2" charset="-79"/>
                <a:ea typeface="Lora" pitchFamily="34" charset="-122"/>
                <a:cs typeface="Aharoni" panose="02010803020104030203" pitchFamily="2" charset="-79"/>
              </a:rPr>
              <a:t>THANK YOU</a:t>
            </a:r>
            <a:endParaRPr lang="en-US" sz="6000" dirty="0">
              <a:latin typeface="Aharoni" panose="02010803020104030203" pitchFamily="2" charset="-79"/>
              <a:cs typeface="Aharoni" panose="02010803020104030203" pitchFamily="2" charset="-79"/>
            </a:endParaRPr>
          </a:p>
        </p:txBody>
      </p:sp>
      <p:sp>
        <p:nvSpPr>
          <p:cNvPr id="3" name="Text 1"/>
          <p:cNvSpPr/>
          <p:nvPr/>
        </p:nvSpPr>
        <p:spPr>
          <a:xfrm>
            <a:off x="837724" y="321016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MADE BY:-</a:t>
            </a:r>
            <a:endParaRPr lang="en-US" sz="1850" dirty="0"/>
          </a:p>
        </p:txBody>
      </p:sp>
      <p:sp>
        <p:nvSpPr>
          <p:cNvPr id="4" name="Text 2"/>
          <p:cNvSpPr/>
          <p:nvPr/>
        </p:nvSpPr>
        <p:spPr>
          <a:xfrm>
            <a:off x="837724" y="386238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SURYANSH MISHRA</a:t>
            </a:r>
            <a:endParaRPr lang="en-US" sz="1850" dirty="0"/>
          </a:p>
        </p:txBody>
      </p:sp>
      <p:sp>
        <p:nvSpPr>
          <p:cNvPr id="5" name="Text 3"/>
          <p:cNvSpPr/>
          <p:nvPr/>
        </p:nvSpPr>
        <p:spPr>
          <a:xfrm>
            <a:off x="837724" y="4514612"/>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PRITHVI RAJ MISHRA</a:t>
            </a:r>
            <a:endParaRPr lang="en-US" sz="1850" dirty="0"/>
          </a:p>
        </p:txBody>
      </p:sp>
      <p:sp>
        <p:nvSpPr>
          <p:cNvPr id="6" name="Text 4"/>
          <p:cNvSpPr/>
          <p:nvPr/>
        </p:nvSpPr>
        <p:spPr>
          <a:xfrm>
            <a:off x="837724" y="5166836"/>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VISHAL BHARGAVA</a:t>
            </a:r>
            <a:endParaRPr lang="en-US" sz="1850" dirty="0"/>
          </a:p>
        </p:txBody>
      </p:sp>
      <p:sp>
        <p:nvSpPr>
          <p:cNvPr id="7" name="Text 5"/>
          <p:cNvSpPr/>
          <p:nvPr/>
        </p:nvSpPr>
        <p:spPr>
          <a:xfrm>
            <a:off x="837724" y="5819061"/>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MUSTAK AHMED KHAN</a:t>
            </a:r>
            <a:endParaRPr lang="en-US" sz="18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6623" y="138572"/>
            <a:ext cx="5533787" cy="509826"/>
          </a:xfrm>
          <a:prstGeom prst="rect">
            <a:avLst/>
          </a:prstGeom>
          <a:noFill/>
          <a:ln/>
        </p:spPr>
        <p:txBody>
          <a:bodyPr wrap="none" lIns="0" tIns="0" rIns="0" bIns="0" rtlCol="0" anchor="t"/>
          <a:lstStyle/>
          <a:p>
            <a:pPr marL="0" indent="0" algn="l">
              <a:lnSpc>
                <a:spcPts val="4000"/>
              </a:lnSpc>
              <a:buNone/>
            </a:pPr>
            <a:r>
              <a:rPr lang="en-US" sz="3200" dirty="0">
                <a:solidFill>
                  <a:srgbClr val="38512F"/>
                </a:solidFill>
                <a:latin typeface="Lora" pitchFamily="34" charset="0"/>
                <a:ea typeface="Lora" pitchFamily="34" charset="-122"/>
                <a:cs typeface="Lora" pitchFamily="34" charset="-120"/>
              </a:rPr>
              <a:t>What is Image Classification?</a:t>
            </a:r>
            <a:endParaRPr lang="en-US" sz="3200" dirty="0"/>
          </a:p>
        </p:txBody>
      </p:sp>
      <p:sp>
        <p:nvSpPr>
          <p:cNvPr id="3" name="Text 1"/>
          <p:cNvSpPr/>
          <p:nvPr/>
        </p:nvSpPr>
        <p:spPr>
          <a:xfrm>
            <a:off x="606623" y="853510"/>
            <a:ext cx="13417153" cy="554593"/>
          </a:xfrm>
          <a:prstGeom prst="rect">
            <a:avLst/>
          </a:prstGeom>
          <a:noFill/>
          <a:ln/>
        </p:spPr>
        <p:txBody>
          <a:bodyPr wrap="square" lIns="0" tIns="0" rIns="0" bIns="0" rtlCol="0" anchor="t"/>
          <a:lstStyle/>
          <a:p>
            <a:pPr marL="0" indent="0" algn="l">
              <a:lnSpc>
                <a:spcPts val="2150"/>
              </a:lnSpc>
              <a:buNone/>
            </a:pPr>
            <a:r>
              <a:rPr lang="en-US" dirty="0">
                <a:solidFill>
                  <a:srgbClr val="3A3630"/>
                </a:solidFill>
                <a:latin typeface="Source Sans 3" pitchFamily="34" charset="0"/>
                <a:ea typeface="Source Sans 3" pitchFamily="34" charset="-122"/>
                <a:cs typeface="Source Sans 3" pitchFamily="34" charset="-120"/>
              </a:rPr>
              <a:t>Image classification is the process of assigning a meaningful label to an entire image, allowing machines to "see" and interpret visual data much like humans do. This foundational AI task underpins many modern technologies.</a:t>
            </a:r>
            <a:endParaRPr lang="en-US" dirty="0"/>
          </a:p>
        </p:txBody>
      </p:sp>
      <p:sp>
        <p:nvSpPr>
          <p:cNvPr id="4" name="Text 2"/>
          <p:cNvSpPr/>
          <p:nvPr/>
        </p:nvSpPr>
        <p:spPr>
          <a:xfrm>
            <a:off x="606623" y="2710505"/>
            <a:ext cx="6497122" cy="554593"/>
          </a:xfrm>
          <a:prstGeom prst="rect">
            <a:avLst/>
          </a:prstGeom>
          <a:noFill/>
          <a:ln/>
        </p:spPr>
        <p:txBody>
          <a:bodyPr wrap="square" lIns="0" tIns="0" rIns="0" bIns="0" rtlCol="0" anchor="t"/>
          <a:lstStyle/>
          <a:p>
            <a:pPr marL="342900" indent="-342900" algn="l">
              <a:lnSpc>
                <a:spcPts val="2150"/>
              </a:lnSpc>
              <a:buSzPct val="100000"/>
              <a:buChar char="•"/>
            </a:pPr>
            <a:r>
              <a:rPr lang="en-US" dirty="0">
                <a:solidFill>
                  <a:srgbClr val="3A3630"/>
                </a:solidFill>
                <a:latin typeface="Source Sans 3" pitchFamily="34" charset="0"/>
                <a:ea typeface="Source Sans 3" pitchFamily="34" charset="-122"/>
                <a:cs typeface="Source Sans 3" pitchFamily="34" charset="-120"/>
              </a:rPr>
              <a:t>Assigning a descriptive label to an entire image, such as "cat" or "dog," enables machines to understand visual content.</a:t>
            </a:r>
            <a:endParaRPr lang="en-US" dirty="0"/>
          </a:p>
        </p:txBody>
      </p:sp>
      <p:sp>
        <p:nvSpPr>
          <p:cNvPr id="5" name="Text 3"/>
          <p:cNvSpPr/>
          <p:nvPr/>
        </p:nvSpPr>
        <p:spPr>
          <a:xfrm>
            <a:off x="606623" y="3622456"/>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dirty="0">
                <a:solidFill>
                  <a:srgbClr val="3A3630"/>
                </a:solidFill>
                <a:latin typeface="Source Sans 3" pitchFamily="34" charset="0"/>
                <a:ea typeface="Source Sans 3" pitchFamily="34" charset="-122"/>
                <a:cs typeface="Source Sans 3" pitchFamily="34" charset="-120"/>
              </a:rPr>
              <a:t>This technology powers everyday applications like seamless face recognition on smartphones and advanced navigation systems in self-driving cars, making our lives smarter and safer.</a:t>
            </a:r>
            <a:endParaRPr lang="en-US" dirty="0"/>
          </a:p>
        </p:txBody>
      </p:sp>
      <p:sp>
        <p:nvSpPr>
          <p:cNvPr id="6" name="Text 4"/>
          <p:cNvSpPr/>
          <p:nvPr/>
        </p:nvSpPr>
        <p:spPr>
          <a:xfrm>
            <a:off x="606623" y="4864559"/>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dirty="0">
                <a:solidFill>
                  <a:srgbClr val="3A3630"/>
                </a:solidFill>
                <a:latin typeface="Source Sans 3" pitchFamily="34" charset="0"/>
                <a:ea typeface="Source Sans 3" pitchFamily="34" charset="-122"/>
                <a:cs typeface="Source Sans 3" pitchFamily="34" charset="-120"/>
              </a:rPr>
              <a:t>A recent 2024 study showcased the remarkable capability of CNNs, achieving over 99% accuracy in classifying American Sign Language hand postures, highlighting their precision and potential.</a:t>
            </a:r>
            <a:endParaRPr lang="en-US" dirty="0"/>
          </a:p>
        </p:txBody>
      </p:sp>
      <p:pic>
        <p:nvPicPr>
          <p:cNvPr id="7" name="Image 0" descr="preencoded.png"/>
          <p:cNvPicPr>
            <a:picLocks noChangeAspect="1"/>
          </p:cNvPicPr>
          <p:nvPr/>
        </p:nvPicPr>
        <p:blipFill>
          <a:blip r:embed="rId3"/>
          <a:stretch>
            <a:fillRect/>
          </a:stretch>
        </p:blipFill>
        <p:spPr>
          <a:xfrm>
            <a:off x="8133278" y="1610320"/>
            <a:ext cx="6497122" cy="649712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4717"/>
          </a:xfrm>
          <a:prstGeom prst="rect">
            <a:avLst/>
          </a:prstGeom>
        </p:spPr>
      </p:pic>
      <p:sp>
        <p:nvSpPr>
          <p:cNvPr id="3" name="Text 0"/>
          <p:cNvSpPr/>
          <p:nvPr/>
        </p:nvSpPr>
        <p:spPr>
          <a:xfrm>
            <a:off x="698421" y="3203496"/>
            <a:ext cx="5032653" cy="586978"/>
          </a:xfrm>
          <a:prstGeom prst="rect">
            <a:avLst/>
          </a:prstGeom>
          <a:noFill/>
          <a:ln/>
        </p:spPr>
        <p:txBody>
          <a:bodyPr wrap="none" lIns="0" tIns="0" rIns="0" bIns="0" rtlCol="0" anchor="t"/>
          <a:lstStyle/>
          <a:p>
            <a:pPr marL="0" indent="0" algn="l">
              <a:lnSpc>
                <a:spcPts val="4600"/>
              </a:lnSpc>
              <a:buNone/>
            </a:pPr>
            <a:r>
              <a:rPr lang="en-US" sz="3650" dirty="0">
                <a:solidFill>
                  <a:srgbClr val="38512F"/>
                </a:solidFill>
                <a:latin typeface="Lora" pitchFamily="34" charset="0"/>
                <a:ea typeface="Lora" pitchFamily="34" charset="-122"/>
                <a:cs typeface="Lora" pitchFamily="34" charset="-120"/>
              </a:rPr>
              <a:t>Why CNNs for Images?</a:t>
            </a:r>
            <a:endParaRPr lang="en-US" sz="3650" dirty="0"/>
          </a:p>
        </p:txBody>
      </p:sp>
      <p:sp>
        <p:nvSpPr>
          <p:cNvPr id="4" name="Text 1"/>
          <p:cNvSpPr/>
          <p:nvPr/>
        </p:nvSpPr>
        <p:spPr>
          <a:xfrm>
            <a:off x="698421" y="4089797"/>
            <a:ext cx="13233559" cy="638413"/>
          </a:xfrm>
          <a:prstGeom prst="rect">
            <a:avLst/>
          </a:prstGeom>
          <a:noFill/>
          <a:ln/>
        </p:spPr>
        <p:txBody>
          <a:bodyPr wrap="square" lIns="0" tIns="0" rIns="0" bIns="0" rtlCol="0" anchor="t"/>
          <a:lstStyle/>
          <a:p>
            <a:pPr marL="0" indent="0" algn="l">
              <a:lnSpc>
                <a:spcPts val="2500"/>
              </a:lnSpc>
              <a:buNone/>
            </a:pPr>
            <a:r>
              <a:rPr lang="en-US" sz="1550" dirty="0">
                <a:solidFill>
                  <a:srgbClr val="3A3630"/>
                </a:solidFill>
                <a:latin typeface="Source Sans 3" pitchFamily="34" charset="0"/>
                <a:ea typeface="Source Sans 3" pitchFamily="34" charset="-122"/>
                <a:cs typeface="Source Sans 3" pitchFamily="34" charset="-120"/>
              </a:rPr>
              <a:t>Traditional machine learning struggles with images because it treats each pixel as an independent data point, losing crucial spatial relationships. CNNs, however, are specifically designed to overcome this limitation.</a:t>
            </a:r>
            <a:endParaRPr lang="en-US" sz="1550" dirty="0"/>
          </a:p>
        </p:txBody>
      </p:sp>
      <p:pic>
        <p:nvPicPr>
          <p:cNvPr id="5" name="Image 1" descr="preencoded.png"/>
          <p:cNvPicPr>
            <a:picLocks noChangeAspect="1"/>
          </p:cNvPicPr>
          <p:nvPr/>
        </p:nvPicPr>
        <p:blipFill>
          <a:blip r:embed="rId4"/>
          <a:stretch>
            <a:fillRect/>
          </a:stretch>
        </p:blipFill>
        <p:spPr>
          <a:xfrm>
            <a:off x="698421" y="4952643"/>
            <a:ext cx="4411147" cy="798314"/>
          </a:xfrm>
          <a:prstGeom prst="rect">
            <a:avLst/>
          </a:prstGeom>
        </p:spPr>
      </p:pic>
      <p:sp>
        <p:nvSpPr>
          <p:cNvPr id="6" name="Text 2"/>
          <p:cNvSpPr/>
          <p:nvPr/>
        </p:nvSpPr>
        <p:spPr>
          <a:xfrm>
            <a:off x="897969" y="5950506"/>
            <a:ext cx="2910245" cy="293489"/>
          </a:xfrm>
          <a:prstGeom prst="rect">
            <a:avLst/>
          </a:prstGeom>
          <a:noFill/>
          <a:ln/>
        </p:spPr>
        <p:txBody>
          <a:bodyPr wrap="none" lIns="0" tIns="0" rIns="0" bIns="0" rtlCol="0" anchor="t"/>
          <a:lstStyle/>
          <a:p>
            <a:pPr marL="0" indent="0" algn="l">
              <a:lnSpc>
                <a:spcPts val="2300"/>
              </a:lnSpc>
              <a:buNone/>
            </a:pPr>
            <a:r>
              <a:rPr lang="en-US" sz="1800" dirty="0">
                <a:solidFill>
                  <a:srgbClr val="3A3630"/>
                </a:solidFill>
                <a:latin typeface="Lora" pitchFamily="34" charset="0"/>
                <a:ea typeface="Lora" pitchFamily="34" charset="-122"/>
                <a:cs typeface="Lora" pitchFamily="34" charset="-120"/>
              </a:rPr>
              <a:t>Traditional ML Limitations</a:t>
            </a:r>
            <a:endParaRPr lang="en-US" sz="1800" dirty="0"/>
          </a:p>
        </p:txBody>
      </p:sp>
      <p:sp>
        <p:nvSpPr>
          <p:cNvPr id="7" name="Text 3"/>
          <p:cNvSpPr/>
          <p:nvPr/>
        </p:nvSpPr>
        <p:spPr>
          <a:xfrm>
            <a:off x="897969" y="6363653"/>
            <a:ext cx="4012049" cy="957620"/>
          </a:xfrm>
          <a:prstGeom prst="rect">
            <a:avLst/>
          </a:prstGeom>
          <a:noFill/>
          <a:ln/>
        </p:spPr>
        <p:txBody>
          <a:bodyPr wrap="square" lIns="0" tIns="0" rIns="0" bIns="0" rtlCol="0" anchor="t"/>
          <a:lstStyle/>
          <a:p>
            <a:pPr marL="0" indent="0" algn="l">
              <a:lnSpc>
                <a:spcPts val="2500"/>
              </a:lnSpc>
              <a:buNone/>
            </a:pPr>
            <a:r>
              <a:rPr lang="en-US" sz="1550" dirty="0">
                <a:solidFill>
                  <a:srgbClr val="3A3630"/>
                </a:solidFill>
                <a:latin typeface="Source Sans 3" pitchFamily="34" charset="0"/>
                <a:ea typeface="Source Sans 3" pitchFamily="34" charset="-122"/>
                <a:cs typeface="Source Sans 3" pitchFamily="34" charset="-120"/>
              </a:rPr>
              <a:t>Treats pixels independently, ignoring their spatial arrangement and context, leading to loss of vital information.</a:t>
            </a:r>
            <a:endParaRPr lang="en-US" sz="1550" dirty="0"/>
          </a:p>
        </p:txBody>
      </p:sp>
      <p:pic>
        <p:nvPicPr>
          <p:cNvPr id="8" name="Image 2" descr="preencoded.png"/>
          <p:cNvPicPr>
            <a:picLocks noChangeAspect="1"/>
          </p:cNvPicPr>
          <p:nvPr/>
        </p:nvPicPr>
        <p:blipFill>
          <a:blip r:embed="rId5"/>
          <a:stretch>
            <a:fillRect/>
          </a:stretch>
        </p:blipFill>
        <p:spPr>
          <a:xfrm>
            <a:off x="5109567" y="4952643"/>
            <a:ext cx="4411147" cy="798314"/>
          </a:xfrm>
          <a:prstGeom prst="rect">
            <a:avLst/>
          </a:prstGeom>
        </p:spPr>
      </p:pic>
      <p:sp>
        <p:nvSpPr>
          <p:cNvPr id="9" name="Text 4"/>
          <p:cNvSpPr/>
          <p:nvPr/>
        </p:nvSpPr>
        <p:spPr>
          <a:xfrm>
            <a:off x="5309116" y="5950506"/>
            <a:ext cx="2731651" cy="293489"/>
          </a:xfrm>
          <a:prstGeom prst="rect">
            <a:avLst/>
          </a:prstGeom>
          <a:noFill/>
          <a:ln/>
        </p:spPr>
        <p:txBody>
          <a:bodyPr wrap="none" lIns="0" tIns="0" rIns="0" bIns="0" rtlCol="0" anchor="t"/>
          <a:lstStyle/>
          <a:p>
            <a:pPr marL="0" indent="0" algn="l">
              <a:lnSpc>
                <a:spcPts val="2300"/>
              </a:lnSpc>
              <a:buNone/>
            </a:pPr>
            <a:r>
              <a:rPr lang="en-US" sz="1800" dirty="0">
                <a:solidFill>
                  <a:srgbClr val="3A3630"/>
                </a:solidFill>
                <a:latin typeface="Lora" pitchFamily="34" charset="0"/>
                <a:ea typeface="Lora" pitchFamily="34" charset="-122"/>
                <a:cs typeface="Lora" pitchFamily="34" charset="-120"/>
              </a:rPr>
              <a:t>Mimicking Human Vision</a:t>
            </a:r>
            <a:endParaRPr lang="en-US" sz="1800" dirty="0"/>
          </a:p>
        </p:txBody>
      </p:sp>
      <p:sp>
        <p:nvSpPr>
          <p:cNvPr id="10" name="Text 5"/>
          <p:cNvSpPr/>
          <p:nvPr/>
        </p:nvSpPr>
        <p:spPr>
          <a:xfrm>
            <a:off x="5309116" y="6363653"/>
            <a:ext cx="4012049" cy="957620"/>
          </a:xfrm>
          <a:prstGeom prst="rect">
            <a:avLst/>
          </a:prstGeom>
          <a:noFill/>
          <a:ln/>
        </p:spPr>
        <p:txBody>
          <a:bodyPr wrap="square" lIns="0" tIns="0" rIns="0" bIns="0" rtlCol="0" anchor="t"/>
          <a:lstStyle/>
          <a:p>
            <a:pPr marL="0" indent="0" algn="l">
              <a:lnSpc>
                <a:spcPts val="2500"/>
              </a:lnSpc>
              <a:buNone/>
            </a:pPr>
            <a:r>
              <a:rPr lang="en-US" sz="1550" dirty="0">
                <a:solidFill>
                  <a:srgbClr val="3A3630"/>
                </a:solidFill>
                <a:latin typeface="Source Sans 3" pitchFamily="34" charset="0"/>
                <a:ea typeface="Source Sans 3" pitchFamily="34" charset="-122"/>
                <a:cs typeface="Source Sans 3" pitchFamily="34" charset="-120"/>
              </a:rPr>
              <a:t>CNNs operate similarly to the human visual cortex, processing information in hierarchical layers to build a comprehensive understanding.</a:t>
            </a:r>
            <a:endParaRPr lang="en-US" sz="1550" dirty="0"/>
          </a:p>
        </p:txBody>
      </p:sp>
      <p:pic>
        <p:nvPicPr>
          <p:cNvPr id="11" name="Image 3" descr="preencoded.png"/>
          <p:cNvPicPr>
            <a:picLocks noChangeAspect="1"/>
          </p:cNvPicPr>
          <p:nvPr/>
        </p:nvPicPr>
        <p:blipFill>
          <a:blip r:embed="rId6"/>
          <a:stretch>
            <a:fillRect/>
          </a:stretch>
        </p:blipFill>
        <p:spPr>
          <a:xfrm>
            <a:off x="9520714" y="4952643"/>
            <a:ext cx="4411147" cy="798314"/>
          </a:xfrm>
          <a:prstGeom prst="rect">
            <a:avLst/>
          </a:prstGeom>
        </p:spPr>
      </p:pic>
      <p:sp>
        <p:nvSpPr>
          <p:cNvPr id="12" name="Text 6"/>
          <p:cNvSpPr/>
          <p:nvPr/>
        </p:nvSpPr>
        <p:spPr>
          <a:xfrm>
            <a:off x="9720262" y="5950506"/>
            <a:ext cx="2347912" cy="293489"/>
          </a:xfrm>
          <a:prstGeom prst="rect">
            <a:avLst/>
          </a:prstGeom>
          <a:noFill/>
          <a:ln/>
        </p:spPr>
        <p:txBody>
          <a:bodyPr wrap="none" lIns="0" tIns="0" rIns="0" bIns="0" rtlCol="0" anchor="t"/>
          <a:lstStyle/>
          <a:p>
            <a:pPr marL="0" indent="0" algn="l">
              <a:lnSpc>
                <a:spcPts val="2300"/>
              </a:lnSpc>
              <a:buNone/>
            </a:pPr>
            <a:r>
              <a:rPr lang="en-US" sz="1800" dirty="0">
                <a:solidFill>
                  <a:srgbClr val="3A3630"/>
                </a:solidFill>
                <a:latin typeface="Lora" pitchFamily="34" charset="0"/>
                <a:ea typeface="Lora" pitchFamily="34" charset="-122"/>
                <a:cs typeface="Lora" pitchFamily="34" charset="-120"/>
              </a:rPr>
              <a:t>Feature Extraction</a:t>
            </a:r>
            <a:endParaRPr lang="en-US" sz="1800" dirty="0"/>
          </a:p>
        </p:txBody>
      </p:sp>
      <p:sp>
        <p:nvSpPr>
          <p:cNvPr id="13" name="Text 7"/>
          <p:cNvSpPr/>
          <p:nvPr/>
        </p:nvSpPr>
        <p:spPr>
          <a:xfrm>
            <a:off x="9720262" y="6363653"/>
            <a:ext cx="4012049" cy="957620"/>
          </a:xfrm>
          <a:prstGeom prst="rect">
            <a:avLst/>
          </a:prstGeom>
          <a:noFill/>
          <a:ln/>
        </p:spPr>
        <p:txBody>
          <a:bodyPr wrap="square" lIns="0" tIns="0" rIns="0" bIns="0" rtlCol="0" anchor="t"/>
          <a:lstStyle/>
          <a:p>
            <a:pPr marL="0" indent="0" algn="l">
              <a:lnSpc>
                <a:spcPts val="2500"/>
              </a:lnSpc>
              <a:buNone/>
            </a:pPr>
            <a:r>
              <a:rPr lang="en-US" sz="1550" dirty="0">
                <a:solidFill>
                  <a:srgbClr val="3A3630"/>
                </a:solidFill>
                <a:latin typeface="Source Sans 3" pitchFamily="34" charset="0"/>
                <a:ea typeface="Source Sans 3" pitchFamily="34" charset="-122"/>
                <a:cs typeface="Source Sans 3" pitchFamily="34" charset="-120"/>
              </a:rPr>
              <a:t>They employ learnable filters that scan images, adeptly identifying key visual features like edges, textures, and distinctive shapes.</a:t>
            </a:r>
            <a:endParaRPr lang="en-US" sz="15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32203"/>
            <a:ext cx="11550610" cy="704017"/>
          </a:xfrm>
          <a:prstGeom prst="rect">
            <a:avLst/>
          </a:prstGeom>
          <a:noFill/>
          <a:ln/>
        </p:spPr>
        <p:txBody>
          <a:bodyPr wrap="none" lIns="0" tIns="0" rIns="0" bIns="0" rtlCol="0" anchor="t"/>
          <a:lstStyle/>
          <a:p>
            <a:pPr marL="0" indent="0" algn="l">
              <a:lnSpc>
                <a:spcPts val="5500"/>
              </a:lnSpc>
              <a:buNone/>
            </a:pPr>
            <a:r>
              <a:rPr lang="en-US" sz="4400" dirty="0">
                <a:solidFill>
                  <a:srgbClr val="38512F"/>
                </a:solidFill>
                <a:latin typeface="Lora" pitchFamily="34" charset="0"/>
                <a:ea typeface="Lora" pitchFamily="34" charset="-122"/>
                <a:cs typeface="Lora" pitchFamily="34" charset="-120"/>
              </a:rPr>
              <a:t>Core CNN Architecture: The Building Blocks</a:t>
            </a:r>
            <a:endParaRPr lang="en-US" sz="4400" dirty="0"/>
          </a:p>
        </p:txBody>
      </p:sp>
      <p:sp>
        <p:nvSpPr>
          <p:cNvPr id="3" name="Text 1"/>
          <p:cNvSpPr/>
          <p:nvPr/>
        </p:nvSpPr>
        <p:spPr>
          <a:xfrm>
            <a:off x="837724" y="2614970"/>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Understanding the fundamental layers of a CNN is key to grasping how they process and classify images. Each layer plays a distinct, crucial role in transforming raw pixel data into meaningful predictions.</a:t>
            </a:r>
            <a:endParaRPr lang="en-US" sz="1850" dirty="0"/>
          </a:p>
        </p:txBody>
      </p:sp>
      <p:sp>
        <p:nvSpPr>
          <p:cNvPr id="4" name="Text 2"/>
          <p:cNvSpPr/>
          <p:nvPr/>
        </p:nvSpPr>
        <p:spPr>
          <a:xfrm>
            <a:off x="837724" y="365021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Lora Light" pitchFamily="34" charset="0"/>
                <a:ea typeface="Lora Light" pitchFamily="34" charset="-122"/>
                <a:cs typeface="Lora Light" pitchFamily="34" charset="-120"/>
              </a:rPr>
              <a:t>01</a:t>
            </a:r>
            <a:endParaRPr lang="en-US" sz="1850" dirty="0"/>
          </a:p>
        </p:txBody>
      </p:sp>
      <p:sp>
        <p:nvSpPr>
          <p:cNvPr id="5" name="Shape 3"/>
          <p:cNvSpPr/>
          <p:nvPr/>
        </p:nvSpPr>
        <p:spPr>
          <a:xfrm>
            <a:off x="837724" y="4026575"/>
            <a:ext cx="4158734" cy="30480"/>
          </a:xfrm>
          <a:prstGeom prst="rect">
            <a:avLst/>
          </a:prstGeom>
          <a:solidFill>
            <a:srgbClr val="38512F"/>
          </a:solidFill>
          <a:ln/>
        </p:spPr>
      </p:sp>
      <p:sp>
        <p:nvSpPr>
          <p:cNvPr id="6" name="Text 4"/>
          <p:cNvSpPr/>
          <p:nvPr/>
        </p:nvSpPr>
        <p:spPr>
          <a:xfrm>
            <a:off x="837724" y="42071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Convolutional Layer</a:t>
            </a:r>
            <a:endParaRPr lang="en-US" sz="2200" dirty="0"/>
          </a:p>
        </p:txBody>
      </p:sp>
      <p:sp>
        <p:nvSpPr>
          <p:cNvPr id="7" name="Text 5"/>
          <p:cNvSpPr/>
          <p:nvPr/>
        </p:nvSpPr>
        <p:spPr>
          <a:xfrm>
            <a:off x="837724" y="4702731"/>
            <a:ext cx="4158734" cy="1532096"/>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This initial layer extracts fundamental features by applying learnable filters that slide across the input image, detecting patterns such as edges and corners.</a:t>
            </a:r>
            <a:endParaRPr lang="en-US" sz="1850" dirty="0"/>
          </a:p>
        </p:txBody>
      </p:sp>
      <p:sp>
        <p:nvSpPr>
          <p:cNvPr id="8" name="Text 6"/>
          <p:cNvSpPr/>
          <p:nvPr/>
        </p:nvSpPr>
        <p:spPr>
          <a:xfrm>
            <a:off x="5235773" y="365021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Lora Light" pitchFamily="34" charset="0"/>
                <a:ea typeface="Lora Light" pitchFamily="34" charset="-122"/>
                <a:cs typeface="Lora Light" pitchFamily="34" charset="-120"/>
              </a:rPr>
              <a:t>02</a:t>
            </a:r>
            <a:endParaRPr lang="en-US" sz="1850" dirty="0"/>
          </a:p>
        </p:txBody>
      </p:sp>
      <p:sp>
        <p:nvSpPr>
          <p:cNvPr id="9" name="Shape 7"/>
          <p:cNvSpPr/>
          <p:nvPr/>
        </p:nvSpPr>
        <p:spPr>
          <a:xfrm>
            <a:off x="5235773" y="4026575"/>
            <a:ext cx="4158734" cy="30480"/>
          </a:xfrm>
          <a:prstGeom prst="rect">
            <a:avLst/>
          </a:prstGeom>
          <a:solidFill>
            <a:srgbClr val="38512F"/>
          </a:solidFill>
          <a:ln/>
        </p:spPr>
      </p:sp>
      <p:sp>
        <p:nvSpPr>
          <p:cNvPr id="10" name="Text 8"/>
          <p:cNvSpPr/>
          <p:nvPr/>
        </p:nvSpPr>
        <p:spPr>
          <a:xfrm>
            <a:off x="5235773" y="42071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Pooling Layer</a:t>
            </a:r>
            <a:endParaRPr lang="en-US" sz="2200" dirty="0"/>
          </a:p>
        </p:txBody>
      </p:sp>
      <p:sp>
        <p:nvSpPr>
          <p:cNvPr id="11" name="Text 9"/>
          <p:cNvSpPr/>
          <p:nvPr/>
        </p:nvSpPr>
        <p:spPr>
          <a:xfrm>
            <a:off x="5235773" y="4702731"/>
            <a:ext cx="4158734" cy="1915120"/>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Following convolution, this layer reduces the dimensionality of the feature maps, retaining the most critical information while making the model robust to slight shifts or distortions in the image.</a:t>
            </a:r>
            <a:endParaRPr lang="en-US" sz="1850" dirty="0"/>
          </a:p>
        </p:txBody>
      </p:sp>
      <p:sp>
        <p:nvSpPr>
          <p:cNvPr id="12" name="Text 10"/>
          <p:cNvSpPr/>
          <p:nvPr/>
        </p:nvSpPr>
        <p:spPr>
          <a:xfrm>
            <a:off x="9633823" y="365021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Lora Light" pitchFamily="34" charset="0"/>
                <a:ea typeface="Lora Light" pitchFamily="34" charset="-122"/>
                <a:cs typeface="Lora Light" pitchFamily="34" charset="-120"/>
              </a:rPr>
              <a:t>03</a:t>
            </a:r>
            <a:endParaRPr lang="en-US" sz="1850" dirty="0"/>
          </a:p>
        </p:txBody>
      </p:sp>
      <p:sp>
        <p:nvSpPr>
          <p:cNvPr id="13" name="Shape 11"/>
          <p:cNvSpPr/>
          <p:nvPr/>
        </p:nvSpPr>
        <p:spPr>
          <a:xfrm>
            <a:off x="9633823" y="4026575"/>
            <a:ext cx="4158853" cy="30480"/>
          </a:xfrm>
          <a:prstGeom prst="rect">
            <a:avLst/>
          </a:prstGeom>
          <a:solidFill>
            <a:srgbClr val="38512F"/>
          </a:solidFill>
          <a:ln/>
        </p:spPr>
      </p:sp>
      <p:sp>
        <p:nvSpPr>
          <p:cNvPr id="14" name="Text 12"/>
          <p:cNvSpPr/>
          <p:nvPr/>
        </p:nvSpPr>
        <p:spPr>
          <a:xfrm>
            <a:off x="9633823" y="4207192"/>
            <a:ext cx="2930366"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Fully Connected Layer</a:t>
            </a:r>
            <a:endParaRPr lang="en-US" sz="2200" dirty="0"/>
          </a:p>
        </p:txBody>
      </p:sp>
      <p:sp>
        <p:nvSpPr>
          <p:cNvPr id="15" name="Text 13"/>
          <p:cNvSpPr/>
          <p:nvPr/>
        </p:nvSpPr>
        <p:spPr>
          <a:xfrm>
            <a:off x="9633823" y="4702731"/>
            <a:ext cx="4158853" cy="1915120"/>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3" pitchFamily="34" charset="0"/>
                <a:ea typeface="Source Sans 3" pitchFamily="34" charset="-122"/>
                <a:cs typeface="Source Sans 3" pitchFamily="34" charset="-120"/>
              </a:rPr>
              <a:t>The final stage flattens the processed features from previous layers and connects them to output neurons, which then classify the image into predefined categories.</a:t>
            </a: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6623" y="476607"/>
            <a:ext cx="5979081" cy="509826"/>
          </a:xfrm>
          <a:prstGeom prst="rect">
            <a:avLst/>
          </a:prstGeom>
          <a:noFill/>
          <a:ln/>
        </p:spPr>
        <p:txBody>
          <a:bodyPr wrap="none" lIns="0" tIns="0" rIns="0" bIns="0" rtlCol="0" anchor="t"/>
          <a:lstStyle/>
          <a:p>
            <a:pPr marL="0" indent="0" algn="l">
              <a:lnSpc>
                <a:spcPts val="4000"/>
              </a:lnSpc>
              <a:buNone/>
            </a:pPr>
            <a:r>
              <a:rPr lang="en-US" sz="3200" dirty="0">
                <a:solidFill>
                  <a:srgbClr val="38512F"/>
                </a:solidFill>
                <a:latin typeface="Lora" pitchFamily="34" charset="0"/>
                <a:ea typeface="Lora" pitchFamily="34" charset="-122"/>
                <a:cs typeface="Lora" pitchFamily="34" charset="-120"/>
              </a:rPr>
              <a:t>How CNN Learns Automatically</a:t>
            </a:r>
            <a:endParaRPr lang="en-US" sz="3200" dirty="0"/>
          </a:p>
        </p:txBody>
      </p:sp>
      <p:sp>
        <p:nvSpPr>
          <p:cNvPr id="3" name="Text 1"/>
          <p:cNvSpPr/>
          <p:nvPr/>
        </p:nvSpPr>
        <p:spPr>
          <a:xfrm>
            <a:off x="606623" y="1333024"/>
            <a:ext cx="13417153" cy="554593"/>
          </a:xfrm>
          <a:prstGeom prst="rect">
            <a:avLst/>
          </a:prstGeom>
          <a:noFill/>
          <a:ln/>
        </p:spPr>
        <p:txBody>
          <a:bodyPr wrap="square" lIns="0" tIns="0" rIns="0" bIns="0" rtlCol="0" anchor="t"/>
          <a:lstStyle/>
          <a:p>
            <a:pPr marL="0" indent="0" algn="l">
              <a:lnSpc>
                <a:spcPts val="2150"/>
              </a:lnSpc>
              <a:buNone/>
            </a:pPr>
            <a:r>
              <a:rPr lang="en-US" dirty="0">
                <a:solidFill>
                  <a:srgbClr val="3A3630"/>
                </a:solidFill>
                <a:latin typeface="Source Sans 3" pitchFamily="34" charset="0"/>
                <a:ea typeface="Source Sans 3" pitchFamily="34" charset="-122"/>
                <a:cs typeface="Source Sans 3" pitchFamily="34" charset="-120"/>
              </a:rPr>
              <a:t>One of the most powerful aspects of CNNs is their ability to learn features directly from data, eliminating the need for manual feature engineering. This automatic learning process is central to their effectiveness.</a:t>
            </a:r>
            <a:endParaRPr lang="en-US" dirty="0"/>
          </a:p>
        </p:txBody>
      </p:sp>
      <p:sp>
        <p:nvSpPr>
          <p:cNvPr id="4" name="Text 2"/>
          <p:cNvSpPr/>
          <p:nvPr/>
        </p:nvSpPr>
        <p:spPr>
          <a:xfrm>
            <a:off x="88582" y="2359242"/>
            <a:ext cx="6497122" cy="554593"/>
          </a:xfrm>
          <a:prstGeom prst="rect">
            <a:avLst/>
          </a:prstGeom>
          <a:noFill/>
          <a:ln/>
        </p:spPr>
        <p:txBody>
          <a:bodyPr wrap="square" lIns="0" tIns="0" rIns="0" bIns="0" rtlCol="0" anchor="t"/>
          <a:lstStyle/>
          <a:p>
            <a:pPr marL="342900" indent="-342900" algn="l">
              <a:lnSpc>
                <a:spcPts val="2150"/>
              </a:lnSpc>
              <a:buSzPct val="100000"/>
              <a:buChar char="•"/>
            </a:pPr>
            <a:r>
              <a:rPr lang="en-US" sz="1600" b="1" dirty="0">
                <a:solidFill>
                  <a:srgbClr val="3A3630"/>
                </a:solidFill>
                <a:latin typeface="Source Sans 3" pitchFamily="34" charset="0"/>
                <a:ea typeface="Source Sans 3" pitchFamily="34" charset="-122"/>
                <a:cs typeface="Source Sans 3" pitchFamily="34" charset="-120"/>
              </a:rPr>
              <a:t>No Manual Feature Design:</a:t>
            </a:r>
            <a:r>
              <a:rPr lang="en-US" sz="1600" dirty="0">
                <a:solidFill>
                  <a:srgbClr val="3A3630"/>
                </a:solidFill>
                <a:latin typeface="Source Sans 3" pitchFamily="34" charset="0"/>
                <a:ea typeface="Source Sans 3" pitchFamily="34" charset="-122"/>
                <a:cs typeface="Source Sans 3" pitchFamily="34" charset="-120"/>
              </a:rPr>
              <a:t> Unlike traditional methods, CNNs autonomously discover and learn relevant patterns and features from vast datasets of images.</a:t>
            </a:r>
            <a:endParaRPr lang="en-US" sz="1600" dirty="0"/>
          </a:p>
        </p:txBody>
      </p:sp>
      <p:sp>
        <p:nvSpPr>
          <p:cNvPr id="5" name="Text 3"/>
          <p:cNvSpPr/>
          <p:nvPr/>
        </p:nvSpPr>
        <p:spPr>
          <a:xfrm>
            <a:off x="227481" y="3391263"/>
            <a:ext cx="6497122" cy="554593"/>
          </a:xfrm>
          <a:prstGeom prst="rect">
            <a:avLst/>
          </a:prstGeom>
          <a:noFill/>
          <a:ln/>
        </p:spPr>
        <p:txBody>
          <a:bodyPr wrap="square" lIns="0" tIns="0" rIns="0" bIns="0" rtlCol="0" anchor="t"/>
          <a:lstStyle/>
          <a:p>
            <a:pPr marL="342900" indent="-342900" algn="l">
              <a:lnSpc>
                <a:spcPts val="2150"/>
              </a:lnSpc>
              <a:buSzPct val="100000"/>
              <a:buChar char="•"/>
            </a:pPr>
            <a:r>
              <a:rPr lang="en-US" sz="1600" b="1" dirty="0">
                <a:solidFill>
                  <a:srgbClr val="3A3630"/>
                </a:solidFill>
                <a:latin typeface="Source Sans 3" pitchFamily="34" charset="0"/>
                <a:ea typeface="Source Sans 3" pitchFamily="34" charset="-122"/>
                <a:cs typeface="Source Sans 3" pitchFamily="34" charset="-120"/>
              </a:rPr>
              <a:t>Hierarchical Feature Learning:</a:t>
            </a:r>
            <a:r>
              <a:rPr lang="en-US" sz="1600" dirty="0">
                <a:solidFill>
                  <a:srgbClr val="3A3630"/>
                </a:solidFill>
                <a:latin typeface="Source Sans 3" pitchFamily="34" charset="0"/>
                <a:ea typeface="Source Sans 3" pitchFamily="34" charset="-122"/>
                <a:cs typeface="Source Sans 3" pitchFamily="34" charset="-120"/>
              </a:rPr>
              <a:t> Early layers of the network focus on detecting simple, primitive features like edges, lines, and colour gradients.</a:t>
            </a:r>
            <a:endParaRPr lang="en-US" sz="1600" dirty="0"/>
          </a:p>
        </p:txBody>
      </p:sp>
      <p:sp>
        <p:nvSpPr>
          <p:cNvPr id="6" name="Text 4"/>
          <p:cNvSpPr/>
          <p:nvPr/>
        </p:nvSpPr>
        <p:spPr>
          <a:xfrm>
            <a:off x="88582" y="4169683"/>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sz="1600" b="1" dirty="0">
                <a:solidFill>
                  <a:srgbClr val="3A3630"/>
                </a:solidFill>
                <a:latin typeface="Source Sans 3" pitchFamily="34" charset="0"/>
                <a:ea typeface="Source Sans 3" pitchFamily="34" charset="-122"/>
                <a:cs typeface="Source Sans 3" pitchFamily="34" charset="-120"/>
              </a:rPr>
              <a:t>Complex Feature Construction:</a:t>
            </a:r>
            <a:r>
              <a:rPr lang="en-US" sz="1600" dirty="0">
                <a:solidFill>
                  <a:srgbClr val="3A3630"/>
                </a:solidFill>
                <a:latin typeface="Source Sans 3" pitchFamily="34" charset="0"/>
                <a:ea typeface="Source Sans 3" pitchFamily="34" charset="-122"/>
                <a:cs typeface="Source Sans 3" pitchFamily="34" charset="-120"/>
              </a:rPr>
              <a:t> As data progresses deeper into the network, these simple features are combined to recognise more intricate patterns, shapes, and ultimately, entire objects.</a:t>
            </a:r>
            <a:endParaRPr lang="en-US" sz="1600" dirty="0"/>
          </a:p>
        </p:txBody>
      </p:sp>
      <p:sp>
        <p:nvSpPr>
          <p:cNvPr id="7" name="Text 5"/>
          <p:cNvSpPr/>
          <p:nvPr/>
        </p:nvSpPr>
        <p:spPr>
          <a:xfrm>
            <a:off x="88582" y="5201704"/>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sz="1600" b="1" dirty="0">
                <a:solidFill>
                  <a:srgbClr val="3A3630"/>
                </a:solidFill>
                <a:latin typeface="Source Sans 3" pitchFamily="34" charset="0"/>
                <a:ea typeface="Source Sans 3" pitchFamily="34" charset="-122"/>
                <a:cs typeface="Source Sans 3" pitchFamily="34" charset="-120"/>
              </a:rPr>
              <a:t>Error Minimisation:</a:t>
            </a:r>
            <a:r>
              <a:rPr lang="en-US" sz="1600" dirty="0">
                <a:solidFill>
                  <a:srgbClr val="3A3630"/>
                </a:solidFill>
                <a:latin typeface="Source Sans 3" pitchFamily="34" charset="0"/>
                <a:ea typeface="Source Sans 3" pitchFamily="34" charset="-122"/>
                <a:cs typeface="Source Sans 3" pitchFamily="34" charset="-120"/>
              </a:rPr>
              <a:t> The training process involves backpropagation, an algorithm that iteratively adjusts the network's internal parameters to minimise classification errors, thereby improving accuracy.</a:t>
            </a:r>
            <a:endParaRPr lang="en-US" sz="1600" dirty="0"/>
          </a:p>
        </p:txBody>
      </p:sp>
      <p:pic>
        <p:nvPicPr>
          <p:cNvPr id="8" name="Image 0" descr="preencoded.png"/>
          <p:cNvPicPr>
            <a:picLocks noChangeAspect="1"/>
          </p:cNvPicPr>
          <p:nvPr/>
        </p:nvPicPr>
        <p:blipFill>
          <a:blip r:embed="rId3"/>
          <a:stretch>
            <a:fillRect/>
          </a:stretch>
        </p:blipFill>
        <p:spPr>
          <a:xfrm>
            <a:off x="8133278" y="1732478"/>
            <a:ext cx="6497122" cy="64971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1241" y="786051"/>
            <a:ext cx="7874318" cy="1067038"/>
          </a:xfrm>
          <a:prstGeom prst="rect">
            <a:avLst/>
          </a:prstGeom>
          <a:noFill/>
          <a:ln/>
        </p:spPr>
        <p:txBody>
          <a:bodyPr wrap="square" lIns="0" tIns="0" rIns="0" bIns="0" rtlCol="0" anchor="t"/>
          <a:lstStyle/>
          <a:p>
            <a:pPr marL="0" indent="0" algn="l">
              <a:lnSpc>
                <a:spcPts val="4200"/>
              </a:lnSpc>
              <a:buNone/>
            </a:pPr>
            <a:r>
              <a:rPr lang="en-US" sz="3350" dirty="0">
                <a:solidFill>
                  <a:srgbClr val="38512F"/>
                </a:solidFill>
                <a:latin typeface="Lora" pitchFamily="34" charset="0"/>
                <a:ea typeface="Lora" pitchFamily="34" charset="-122"/>
                <a:cs typeface="Lora" pitchFamily="34" charset="-120"/>
              </a:rPr>
              <a:t>Popular Datasets for CNN Image Classification</a:t>
            </a:r>
            <a:endParaRPr lang="en-US" sz="3350" dirty="0"/>
          </a:p>
        </p:txBody>
      </p:sp>
      <p:sp>
        <p:nvSpPr>
          <p:cNvPr id="4" name="Text 1"/>
          <p:cNvSpPr/>
          <p:nvPr/>
        </p:nvSpPr>
        <p:spPr>
          <a:xfrm>
            <a:off x="6121241" y="2125147"/>
            <a:ext cx="7874318" cy="580549"/>
          </a:xfrm>
          <a:prstGeom prst="rect">
            <a:avLst/>
          </a:prstGeom>
          <a:noFill/>
          <a:ln/>
        </p:spPr>
        <p:txBody>
          <a:bodyPr wrap="square" lIns="0" tIns="0" rIns="0" bIns="0" rtlCol="0" anchor="t"/>
          <a:lstStyle/>
          <a:p>
            <a:pPr marL="0" indent="0" algn="l">
              <a:lnSpc>
                <a:spcPts val="2250"/>
              </a:lnSpc>
              <a:buNone/>
            </a:pPr>
            <a:r>
              <a:rPr lang="en-US" sz="1400" dirty="0">
                <a:solidFill>
                  <a:srgbClr val="3A3630"/>
                </a:solidFill>
                <a:latin typeface="Source Sans 3" pitchFamily="34" charset="0"/>
                <a:ea typeface="Source Sans 3" pitchFamily="34" charset="-122"/>
                <a:cs typeface="Source Sans 3" pitchFamily="34" charset="-120"/>
              </a:rPr>
              <a:t>The availability of diverse and well-annotated datasets is crucial for training robust CNN models. These datasets serve as the foundation for teaching machines to recognise and classify images effectively.</a:t>
            </a:r>
            <a:endParaRPr lang="en-US" sz="1400" dirty="0"/>
          </a:p>
        </p:txBody>
      </p:sp>
      <p:sp>
        <p:nvSpPr>
          <p:cNvPr id="5" name="Shape 2"/>
          <p:cNvSpPr/>
          <p:nvPr/>
        </p:nvSpPr>
        <p:spPr>
          <a:xfrm>
            <a:off x="6121241" y="3181826"/>
            <a:ext cx="3846433" cy="2194441"/>
          </a:xfrm>
          <a:prstGeom prst="roundRect">
            <a:avLst>
              <a:gd name="adj" fmla="val 5000"/>
            </a:avLst>
          </a:prstGeom>
          <a:solidFill>
            <a:srgbClr val="FEF5E7"/>
          </a:solidFill>
          <a:ln/>
        </p:spPr>
      </p:sp>
      <p:sp>
        <p:nvSpPr>
          <p:cNvPr id="6" name="Shape 3"/>
          <p:cNvSpPr/>
          <p:nvPr/>
        </p:nvSpPr>
        <p:spPr>
          <a:xfrm>
            <a:off x="6121241" y="3158966"/>
            <a:ext cx="3846433" cy="91440"/>
          </a:xfrm>
          <a:prstGeom prst="roundRect">
            <a:avLst>
              <a:gd name="adj" fmla="val 29759"/>
            </a:avLst>
          </a:prstGeom>
          <a:solidFill>
            <a:srgbClr val="38512F"/>
          </a:solidFill>
          <a:ln/>
        </p:spPr>
      </p:sp>
      <p:sp>
        <p:nvSpPr>
          <p:cNvPr id="7" name="Shape 4"/>
          <p:cNvSpPr/>
          <p:nvPr/>
        </p:nvSpPr>
        <p:spPr>
          <a:xfrm>
            <a:off x="7772400" y="2909768"/>
            <a:ext cx="544116" cy="544116"/>
          </a:xfrm>
          <a:prstGeom prst="roundRect">
            <a:avLst>
              <a:gd name="adj" fmla="val 168052"/>
            </a:avLst>
          </a:prstGeom>
          <a:solidFill>
            <a:srgbClr val="38512F"/>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635" y="3072884"/>
            <a:ext cx="217646" cy="217646"/>
          </a:xfrm>
          <a:prstGeom prst="rect">
            <a:avLst/>
          </a:prstGeom>
        </p:spPr>
      </p:pic>
      <p:sp>
        <p:nvSpPr>
          <p:cNvPr id="9" name="Text 5"/>
          <p:cNvSpPr/>
          <p:nvPr/>
        </p:nvSpPr>
        <p:spPr>
          <a:xfrm>
            <a:off x="6325433" y="3635335"/>
            <a:ext cx="2134195" cy="266819"/>
          </a:xfrm>
          <a:prstGeom prst="rect">
            <a:avLst/>
          </a:prstGeom>
          <a:noFill/>
          <a:ln/>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MNIST</a:t>
            </a:r>
            <a:endParaRPr lang="en-US" sz="1650" dirty="0"/>
          </a:p>
        </p:txBody>
      </p:sp>
      <p:sp>
        <p:nvSpPr>
          <p:cNvPr id="10" name="Text 6"/>
          <p:cNvSpPr/>
          <p:nvPr/>
        </p:nvSpPr>
        <p:spPr>
          <a:xfrm>
            <a:off x="6325433" y="4010977"/>
            <a:ext cx="3438049" cy="1161098"/>
          </a:xfrm>
          <a:prstGeom prst="rect">
            <a:avLst/>
          </a:prstGeom>
          <a:noFill/>
          <a:ln/>
        </p:spPr>
        <p:txBody>
          <a:bodyPr wrap="square" lIns="0" tIns="0" rIns="0" bIns="0" rtlCol="0" anchor="t"/>
          <a:lstStyle/>
          <a:p>
            <a:pPr marL="0" indent="0" algn="l">
              <a:lnSpc>
                <a:spcPts val="2250"/>
              </a:lnSpc>
              <a:buNone/>
            </a:pPr>
            <a:r>
              <a:rPr lang="en-US" sz="1400" dirty="0">
                <a:solidFill>
                  <a:srgbClr val="3A3630"/>
                </a:solidFill>
                <a:latin typeface="Source Sans 3" pitchFamily="34" charset="0"/>
                <a:ea typeface="Source Sans 3" pitchFamily="34" charset="-122"/>
                <a:cs typeface="Source Sans 3" pitchFamily="34" charset="-120"/>
              </a:rPr>
              <a:t>Comprises 70,000 images of handwritten digits, each 28x28 pixels. It's an excellent starting point for beginners due to its simplicity and clear classification task.</a:t>
            </a:r>
            <a:endParaRPr lang="en-US" sz="1400" dirty="0"/>
          </a:p>
        </p:txBody>
      </p:sp>
      <p:sp>
        <p:nvSpPr>
          <p:cNvPr id="11" name="Shape 7"/>
          <p:cNvSpPr/>
          <p:nvPr/>
        </p:nvSpPr>
        <p:spPr>
          <a:xfrm>
            <a:off x="10149007" y="3181826"/>
            <a:ext cx="3846552" cy="2194441"/>
          </a:xfrm>
          <a:prstGeom prst="roundRect">
            <a:avLst>
              <a:gd name="adj" fmla="val 5000"/>
            </a:avLst>
          </a:prstGeom>
          <a:solidFill>
            <a:srgbClr val="FEF5E7"/>
          </a:solidFill>
          <a:ln/>
        </p:spPr>
      </p:sp>
      <p:sp>
        <p:nvSpPr>
          <p:cNvPr id="12" name="Shape 8"/>
          <p:cNvSpPr/>
          <p:nvPr/>
        </p:nvSpPr>
        <p:spPr>
          <a:xfrm>
            <a:off x="10149007" y="3158966"/>
            <a:ext cx="3846552" cy="91440"/>
          </a:xfrm>
          <a:prstGeom prst="roundRect">
            <a:avLst>
              <a:gd name="adj" fmla="val 29759"/>
            </a:avLst>
          </a:prstGeom>
          <a:solidFill>
            <a:srgbClr val="38512F"/>
          </a:solidFill>
          <a:ln/>
        </p:spPr>
      </p:sp>
      <p:sp>
        <p:nvSpPr>
          <p:cNvPr id="13" name="Shape 9"/>
          <p:cNvSpPr/>
          <p:nvPr/>
        </p:nvSpPr>
        <p:spPr>
          <a:xfrm>
            <a:off x="11800165" y="2909768"/>
            <a:ext cx="544116" cy="544116"/>
          </a:xfrm>
          <a:prstGeom prst="roundRect">
            <a:avLst>
              <a:gd name="adj" fmla="val 168052"/>
            </a:avLst>
          </a:prstGeom>
          <a:solidFill>
            <a:srgbClr val="38512F"/>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63400" y="3072884"/>
            <a:ext cx="217646" cy="217646"/>
          </a:xfrm>
          <a:prstGeom prst="rect">
            <a:avLst/>
          </a:prstGeom>
        </p:spPr>
      </p:pic>
      <p:sp>
        <p:nvSpPr>
          <p:cNvPr id="15" name="Text 10"/>
          <p:cNvSpPr/>
          <p:nvPr/>
        </p:nvSpPr>
        <p:spPr>
          <a:xfrm>
            <a:off x="10353199" y="3635335"/>
            <a:ext cx="2134195" cy="266819"/>
          </a:xfrm>
          <a:prstGeom prst="rect">
            <a:avLst/>
          </a:prstGeom>
          <a:noFill/>
          <a:ln/>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CIFAR-10</a:t>
            </a:r>
            <a:endParaRPr lang="en-US" sz="1650" dirty="0"/>
          </a:p>
        </p:txBody>
      </p:sp>
      <p:sp>
        <p:nvSpPr>
          <p:cNvPr id="16" name="Text 11"/>
          <p:cNvSpPr/>
          <p:nvPr/>
        </p:nvSpPr>
        <p:spPr>
          <a:xfrm>
            <a:off x="10353199" y="4010977"/>
            <a:ext cx="3438168" cy="1161098"/>
          </a:xfrm>
          <a:prstGeom prst="rect">
            <a:avLst/>
          </a:prstGeom>
          <a:noFill/>
          <a:ln/>
        </p:spPr>
        <p:txBody>
          <a:bodyPr wrap="square" lIns="0" tIns="0" rIns="0" bIns="0" rtlCol="0" anchor="t"/>
          <a:lstStyle/>
          <a:p>
            <a:pPr marL="0" indent="0" algn="l">
              <a:lnSpc>
                <a:spcPts val="2250"/>
              </a:lnSpc>
              <a:buNone/>
            </a:pPr>
            <a:r>
              <a:rPr lang="en-US" sz="1400" dirty="0">
                <a:solidFill>
                  <a:srgbClr val="3A3630"/>
                </a:solidFill>
                <a:latin typeface="Source Sans 3" pitchFamily="34" charset="0"/>
                <a:ea typeface="Source Sans 3" pitchFamily="34" charset="-122"/>
                <a:cs typeface="Source Sans 3" pitchFamily="34" charset="-120"/>
              </a:rPr>
              <a:t>Features 60,000 colour images categorised into 10 distinct classes, including airplanes, dogs, and trucks. It offers a more complex challenge than MNIST.</a:t>
            </a:r>
            <a:endParaRPr lang="en-US" sz="1400" dirty="0"/>
          </a:p>
        </p:txBody>
      </p:sp>
      <p:sp>
        <p:nvSpPr>
          <p:cNvPr id="17" name="Shape 12"/>
          <p:cNvSpPr/>
          <p:nvPr/>
        </p:nvSpPr>
        <p:spPr>
          <a:xfrm>
            <a:off x="6121241" y="5829657"/>
            <a:ext cx="7874318" cy="1613892"/>
          </a:xfrm>
          <a:prstGeom prst="roundRect">
            <a:avLst>
              <a:gd name="adj" fmla="val 6799"/>
            </a:avLst>
          </a:prstGeom>
          <a:solidFill>
            <a:srgbClr val="FEF5E7"/>
          </a:solidFill>
          <a:ln/>
        </p:spPr>
      </p:sp>
      <p:sp>
        <p:nvSpPr>
          <p:cNvPr id="18" name="Shape 13"/>
          <p:cNvSpPr/>
          <p:nvPr/>
        </p:nvSpPr>
        <p:spPr>
          <a:xfrm>
            <a:off x="6121241" y="5806797"/>
            <a:ext cx="7874318" cy="91440"/>
          </a:xfrm>
          <a:prstGeom prst="roundRect">
            <a:avLst>
              <a:gd name="adj" fmla="val 29759"/>
            </a:avLst>
          </a:prstGeom>
          <a:solidFill>
            <a:srgbClr val="38512F"/>
          </a:solidFill>
          <a:ln/>
        </p:spPr>
      </p:sp>
      <p:sp>
        <p:nvSpPr>
          <p:cNvPr id="19" name="Shape 14"/>
          <p:cNvSpPr/>
          <p:nvPr/>
        </p:nvSpPr>
        <p:spPr>
          <a:xfrm>
            <a:off x="9786342" y="5557599"/>
            <a:ext cx="544116" cy="544116"/>
          </a:xfrm>
          <a:prstGeom prst="roundRect">
            <a:avLst>
              <a:gd name="adj" fmla="val 168052"/>
            </a:avLst>
          </a:prstGeom>
          <a:solidFill>
            <a:srgbClr val="38512F"/>
          </a:solidFill>
          <a:ln/>
        </p:spPr>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49577" y="5720715"/>
            <a:ext cx="217646" cy="217646"/>
          </a:xfrm>
          <a:prstGeom prst="rect">
            <a:avLst/>
          </a:prstGeom>
        </p:spPr>
      </p:pic>
      <p:sp>
        <p:nvSpPr>
          <p:cNvPr id="21" name="Text 15"/>
          <p:cNvSpPr/>
          <p:nvPr/>
        </p:nvSpPr>
        <p:spPr>
          <a:xfrm>
            <a:off x="6325433" y="6283166"/>
            <a:ext cx="2134195" cy="266819"/>
          </a:xfrm>
          <a:prstGeom prst="rect">
            <a:avLst/>
          </a:prstGeom>
          <a:noFill/>
          <a:ln/>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ImageNet</a:t>
            </a:r>
            <a:endParaRPr lang="en-US" sz="1650" dirty="0"/>
          </a:p>
        </p:txBody>
      </p:sp>
      <p:sp>
        <p:nvSpPr>
          <p:cNvPr id="22" name="Text 16"/>
          <p:cNvSpPr/>
          <p:nvPr/>
        </p:nvSpPr>
        <p:spPr>
          <a:xfrm>
            <a:off x="6325433" y="6658808"/>
            <a:ext cx="7465933" cy="580549"/>
          </a:xfrm>
          <a:prstGeom prst="rect">
            <a:avLst/>
          </a:prstGeom>
          <a:noFill/>
          <a:ln/>
        </p:spPr>
        <p:txBody>
          <a:bodyPr wrap="square" lIns="0" tIns="0" rIns="0" bIns="0" rtlCol="0" anchor="t"/>
          <a:lstStyle/>
          <a:p>
            <a:pPr marL="0" indent="0" algn="l">
              <a:lnSpc>
                <a:spcPts val="2250"/>
              </a:lnSpc>
              <a:buNone/>
            </a:pPr>
            <a:r>
              <a:rPr lang="en-US" sz="1400" dirty="0">
                <a:solidFill>
                  <a:srgbClr val="3A3630"/>
                </a:solidFill>
                <a:latin typeface="Source Sans 3" pitchFamily="34" charset="0"/>
                <a:ea typeface="Source Sans 3" pitchFamily="34" charset="-122"/>
                <a:cs typeface="Source Sans 3" pitchFamily="34" charset="-120"/>
              </a:rPr>
              <a:t>A monumental dataset with over 14 million images spread across 20,000+ categories. It's the benchmark for large-scale image recognition challenges.</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6165" y="586264"/>
            <a:ext cx="9262824" cy="626983"/>
          </a:xfrm>
          <a:prstGeom prst="rect">
            <a:avLst/>
          </a:prstGeom>
          <a:noFill/>
          <a:ln/>
        </p:spPr>
        <p:txBody>
          <a:bodyPr wrap="none" lIns="0" tIns="0" rIns="0" bIns="0" rtlCol="0" anchor="t"/>
          <a:lstStyle/>
          <a:p>
            <a:pPr marL="0" indent="0" algn="l">
              <a:lnSpc>
                <a:spcPts val="4900"/>
              </a:lnSpc>
              <a:buNone/>
            </a:pPr>
            <a:r>
              <a:rPr lang="en-US" sz="3900" dirty="0">
                <a:solidFill>
                  <a:srgbClr val="38512F"/>
                </a:solidFill>
                <a:latin typeface="Lora" pitchFamily="34" charset="0"/>
                <a:ea typeface="Lora" pitchFamily="34" charset="-122"/>
                <a:cs typeface="Lora" pitchFamily="34" charset="-120"/>
              </a:rPr>
              <a:t>Building a Simple CNN Model (Example)</a:t>
            </a:r>
            <a:endParaRPr lang="en-US" sz="3900" dirty="0"/>
          </a:p>
        </p:txBody>
      </p:sp>
      <p:sp>
        <p:nvSpPr>
          <p:cNvPr id="3" name="Text 1"/>
          <p:cNvSpPr/>
          <p:nvPr/>
        </p:nvSpPr>
        <p:spPr>
          <a:xfrm>
            <a:off x="746165" y="1639610"/>
            <a:ext cx="13138071" cy="682228"/>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Even with basic architectures, CNNs can achieve impressive results on standard datasets. Here's a simplified outline of how one might construct and train a CNN model.</a:t>
            </a:r>
            <a:endParaRPr lang="en-US" sz="1650" dirty="0"/>
          </a:p>
        </p:txBody>
      </p:sp>
      <p:sp>
        <p:nvSpPr>
          <p:cNvPr id="4" name="Shape 2"/>
          <p:cNvSpPr/>
          <p:nvPr/>
        </p:nvSpPr>
        <p:spPr>
          <a:xfrm>
            <a:off x="746165" y="2881313"/>
            <a:ext cx="6462474" cy="213122"/>
          </a:xfrm>
          <a:prstGeom prst="roundRect">
            <a:avLst>
              <a:gd name="adj" fmla="val 15005"/>
            </a:avLst>
          </a:prstGeom>
          <a:solidFill>
            <a:srgbClr val="F3E7D4"/>
          </a:solidFill>
          <a:ln/>
        </p:spPr>
      </p:sp>
      <p:sp>
        <p:nvSpPr>
          <p:cNvPr id="5" name="Text 3"/>
          <p:cNvSpPr/>
          <p:nvPr/>
        </p:nvSpPr>
        <p:spPr>
          <a:xfrm>
            <a:off x="959287" y="3307556"/>
            <a:ext cx="2508171" cy="313492"/>
          </a:xfrm>
          <a:prstGeom prst="rect">
            <a:avLst/>
          </a:prstGeom>
          <a:noFill/>
          <a:ln/>
        </p:spPr>
        <p:txBody>
          <a:bodyPr wrap="none" lIns="0" tIns="0" rIns="0" bIns="0" rtlCol="0" anchor="t"/>
          <a:lstStyle/>
          <a:p>
            <a:pPr marL="0" indent="0" algn="l">
              <a:lnSpc>
                <a:spcPts val="2450"/>
              </a:lnSpc>
              <a:buNone/>
            </a:pPr>
            <a:r>
              <a:rPr lang="en-US" sz="1950" dirty="0">
                <a:solidFill>
                  <a:srgbClr val="3A3630"/>
                </a:solidFill>
                <a:latin typeface="Lora" pitchFamily="34" charset="0"/>
                <a:ea typeface="Lora" pitchFamily="34" charset="-122"/>
                <a:cs typeface="Lora" pitchFamily="34" charset="-120"/>
              </a:rPr>
              <a:t>Data Preprocessing</a:t>
            </a:r>
            <a:endParaRPr lang="en-US" sz="1950" dirty="0"/>
          </a:p>
        </p:txBody>
      </p:sp>
      <p:sp>
        <p:nvSpPr>
          <p:cNvPr id="6" name="Text 4"/>
          <p:cNvSpPr/>
          <p:nvPr/>
        </p:nvSpPr>
        <p:spPr>
          <a:xfrm>
            <a:off x="959287" y="3748921"/>
            <a:ext cx="6036231" cy="1023342"/>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Standardise image inputs by resizing them to a uniform dimension and normalising pixel values to a 0-1 scale for consistent model input.</a:t>
            </a:r>
            <a:endParaRPr lang="en-US" sz="1650" dirty="0"/>
          </a:p>
        </p:txBody>
      </p:sp>
      <p:sp>
        <p:nvSpPr>
          <p:cNvPr id="7" name="Shape 5"/>
          <p:cNvSpPr/>
          <p:nvPr/>
        </p:nvSpPr>
        <p:spPr>
          <a:xfrm>
            <a:off x="7421761" y="2561630"/>
            <a:ext cx="6462474" cy="213122"/>
          </a:xfrm>
          <a:prstGeom prst="roundRect">
            <a:avLst>
              <a:gd name="adj" fmla="val 15005"/>
            </a:avLst>
          </a:prstGeom>
          <a:solidFill>
            <a:srgbClr val="F3E7D4"/>
          </a:solidFill>
          <a:ln/>
        </p:spPr>
      </p:sp>
      <p:sp>
        <p:nvSpPr>
          <p:cNvPr id="8" name="Text 6"/>
          <p:cNvSpPr/>
          <p:nvPr/>
        </p:nvSpPr>
        <p:spPr>
          <a:xfrm>
            <a:off x="7634883" y="2987873"/>
            <a:ext cx="2508171" cy="313492"/>
          </a:xfrm>
          <a:prstGeom prst="rect">
            <a:avLst/>
          </a:prstGeom>
          <a:noFill/>
          <a:ln/>
        </p:spPr>
        <p:txBody>
          <a:bodyPr wrap="none" lIns="0" tIns="0" rIns="0" bIns="0" rtlCol="0" anchor="t"/>
          <a:lstStyle/>
          <a:p>
            <a:pPr marL="0" indent="0" algn="l">
              <a:lnSpc>
                <a:spcPts val="2450"/>
              </a:lnSpc>
              <a:buNone/>
            </a:pPr>
            <a:r>
              <a:rPr lang="en-US" sz="1950" dirty="0">
                <a:solidFill>
                  <a:srgbClr val="3A3630"/>
                </a:solidFill>
                <a:latin typeface="Lora" pitchFamily="34" charset="0"/>
                <a:ea typeface="Lora" pitchFamily="34" charset="-122"/>
                <a:cs typeface="Lora" pitchFamily="34" charset="-120"/>
              </a:rPr>
              <a:t>Layer Stacking</a:t>
            </a:r>
            <a:endParaRPr lang="en-US" sz="1950" dirty="0"/>
          </a:p>
        </p:txBody>
      </p:sp>
      <p:sp>
        <p:nvSpPr>
          <p:cNvPr id="9" name="Text 7"/>
          <p:cNvSpPr/>
          <p:nvPr/>
        </p:nvSpPr>
        <p:spPr>
          <a:xfrm>
            <a:off x="7634883" y="3429238"/>
            <a:ext cx="6036231" cy="1364456"/>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Construct the network by sequentially arranging layers: a Convolutional Layer, followed by a Pooling Layer, another Convolutional Layer, a second Pooling Layer, a Fully Connected Layer, and finally, an Output Layer.</a:t>
            </a:r>
            <a:endParaRPr lang="en-US" sz="1650" dirty="0"/>
          </a:p>
        </p:txBody>
      </p:sp>
      <p:sp>
        <p:nvSpPr>
          <p:cNvPr id="10" name="Shape 8"/>
          <p:cNvSpPr/>
          <p:nvPr/>
        </p:nvSpPr>
        <p:spPr>
          <a:xfrm>
            <a:off x="746165" y="5539621"/>
            <a:ext cx="6462474" cy="213122"/>
          </a:xfrm>
          <a:prstGeom prst="roundRect">
            <a:avLst>
              <a:gd name="adj" fmla="val 15005"/>
            </a:avLst>
          </a:prstGeom>
          <a:solidFill>
            <a:srgbClr val="F3E7D4"/>
          </a:solidFill>
          <a:ln/>
        </p:spPr>
      </p:sp>
      <p:sp>
        <p:nvSpPr>
          <p:cNvPr id="11" name="Text 9"/>
          <p:cNvSpPr/>
          <p:nvPr/>
        </p:nvSpPr>
        <p:spPr>
          <a:xfrm>
            <a:off x="959287" y="5965865"/>
            <a:ext cx="2508171" cy="313492"/>
          </a:xfrm>
          <a:prstGeom prst="rect">
            <a:avLst/>
          </a:prstGeom>
          <a:noFill/>
          <a:ln/>
        </p:spPr>
        <p:txBody>
          <a:bodyPr wrap="none" lIns="0" tIns="0" rIns="0" bIns="0" rtlCol="0" anchor="t"/>
          <a:lstStyle/>
          <a:p>
            <a:pPr marL="0" indent="0" algn="l">
              <a:lnSpc>
                <a:spcPts val="2450"/>
              </a:lnSpc>
              <a:buNone/>
            </a:pPr>
            <a:r>
              <a:rPr lang="en-US" sz="1950" dirty="0">
                <a:solidFill>
                  <a:srgbClr val="3A3630"/>
                </a:solidFill>
                <a:latin typeface="Lora" pitchFamily="34" charset="0"/>
                <a:ea typeface="Lora" pitchFamily="34" charset="-122"/>
                <a:cs typeface="Lora" pitchFamily="34" charset="-120"/>
              </a:rPr>
              <a:t>Model Training</a:t>
            </a:r>
            <a:endParaRPr lang="en-US" sz="1950" dirty="0"/>
          </a:p>
        </p:txBody>
      </p:sp>
      <p:sp>
        <p:nvSpPr>
          <p:cNvPr id="12" name="Text 10"/>
          <p:cNvSpPr/>
          <p:nvPr/>
        </p:nvSpPr>
        <p:spPr>
          <a:xfrm>
            <a:off x="959287" y="6407229"/>
            <a:ext cx="6036231" cy="1023342"/>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Feed the model with a large set of labelled images, utilising powerful Python libraries like TensorFlow or Keras to optimise its performance.</a:t>
            </a:r>
            <a:endParaRPr lang="en-US" sz="1650" dirty="0"/>
          </a:p>
        </p:txBody>
      </p:sp>
      <p:sp>
        <p:nvSpPr>
          <p:cNvPr id="13" name="Shape 11"/>
          <p:cNvSpPr/>
          <p:nvPr/>
        </p:nvSpPr>
        <p:spPr>
          <a:xfrm>
            <a:off x="7421761" y="5219938"/>
            <a:ext cx="6462474" cy="213122"/>
          </a:xfrm>
          <a:prstGeom prst="roundRect">
            <a:avLst>
              <a:gd name="adj" fmla="val 15005"/>
            </a:avLst>
          </a:prstGeom>
          <a:solidFill>
            <a:srgbClr val="F3E7D4"/>
          </a:solidFill>
          <a:ln/>
        </p:spPr>
      </p:sp>
      <p:sp>
        <p:nvSpPr>
          <p:cNvPr id="14" name="Text 12"/>
          <p:cNvSpPr/>
          <p:nvPr/>
        </p:nvSpPr>
        <p:spPr>
          <a:xfrm>
            <a:off x="7634883" y="5646182"/>
            <a:ext cx="2671048" cy="313492"/>
          </a:xfrm>
          <a:prstGeom prst="rect">
            <a:avLst/>
          </a:prstGeom>
          <a:noFill/>
          <a:ln/>
        </p:spPr>
        <p:txBody>
          <a:bodyPr wrap="none" lIns="0" tIns="0" rIns="0" bIns="0" rtlCol="0" anchor="t"/>
          <a:lstStyle/>
          <a:p>
            <a:pPr marL="0" indent="0" algn="l">
              <a:lnSpc>
                <a:spcPts val="2450"/>
              </a:lnSpc>
              <a:buNone/>
            </a:pPr>
            <a:r>
              <a:rPr lang="en-US" sz="1950" dirty="0">
                <a:solidFill>
                  <a:srgbClr val="3A3630"/>
                </a:solidFill>
                <a:latin typeface="Lora" pitchFamily="34" charset="0"/>
                <a:ea typeface="Lora" pitchFamily="34" charset="-122"/>
                <a:cs typeface="Lora" pitchFamily="34" charset="-120"/>
              </a:rPr>
              <a:t>Achieve High Accuracy</a:t>
            </a:r>
            <a:endParaRPr lang="en-US" sz="1950" dirty="0"/>
          </a:p>
        </p:txBody>
      </p:sp>
      <p:sp>
        <p:nvSpPr>
          <p:cNvPr id="15" name="Text 13"/>
          <p:cNvSpPr/>
          <p:nvPr/>
        </p:nvSpPr>
        <p:spPr>
          <a:xfrm>
            <a:off x="7634883" y="6087547"/>
            <a:ext cx="6036231" cy="1023342"/>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3" pitchFamily="34" charset="0"/>
                <a:ea typeface="Source Sans 3" pitchFamily="34" charset="-122"/>
                <a:cs typeface="Source Sans 3" pitchFamily="34" charset="-120"/>
              </a:rPr>
              <a:t>With this basic architecture, one can easily achieve over 99% accuracy on datasets such as MNIST, demonstrating the efficiency of CNNs.</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621625" y="488394"/>
            <a:ext cx="7307580" cy="522327"/>
          </a:xfrm>
          <a:prstGeom prst="rect">
            <a:avLst/>
          </a:prstGeom>
          <a:noFill/>
          <a:ln/>
        </p:spPr>
        <p:txBody>
          <a:bodyPr wrap="none" lIns="0" tIns="0" rIns="0" bIns="0" rtlCol="0" anchor="t"/>
          <a:lstStyle/>
          <a:p>
            <a:pPr marL="0" indent="0" algn="l">
              <a:lnSpc>
                <a:spcPts val="4100"/>
              </a:lnSpc>
              <a:buNone/>
            </a:pPr>
            <a:r>
              <a:rPr lang="en-US" sz="3250" dirty="0">
                <a:solidFill>
                  <a:srgbClr val="38512F"/>
                </a:solidFill>
                <a:latin typeface="Lora" pitchFamily="34" charset="0"/>
                <a:ea typeface="Lora" pitchFamily="34" charset="-122"/>
                <a:cs typeface="Lora" pitchFamily="34" charset="-120"/>
              </a:rPr>
              <a:t>State-of-the-Art CNN Models in 2025</a:t>
            </a:r>
            <a:endParaRPr lang="en-US" sz="3250" dirty="0"/>
          </a:p>
        </p:txBody>
      </p:sp>
      <p:sp>
        <p:nvSpPr>
          <p:cNvPr id="4" name="Text 1"/>
          <p:cNvSpPr/>
          <p:nvPr/>
        </p:nvSpPr>
        <p:spPr>
          <a:xfrm>
            <a:off x="621625" y="1277064"/>
            <a:ext cx="7900749" cy="568404"/>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3" pitchFamily="34" charset="0"/>
                <a:ea typeface="Source Sans 3" pitchFamily="34" charset="-122"/>
                <a:cs typeface="Source Sans 3" pitchFamily="34" charset="-120"/>
              </a:rPr>
              <a:t>The field of CNNs is constantly evolving, with new models pushing the boundaries of accuracy, efficiency, and application-specific optimisations. Here are some of the leading architectures of 2025.</a:t>
            </a:r>
            <a:endParaRPr lang="en-US" sz="1350" dirty="0"/>
          </a:p>
        </p:txBody>
      </p:sp>
      <p:sp>
        <p:nvSpPr>
          <p:cNvPr id="5" name="Shape 2"/>
          <p:cNvSpPr/>
          <p:nvPr/>
        </p:nvSpPr>
        <p:spPr>
          <a:xfrm>
            <a:off x="621625" y="2045256"/>
            <a:ext cx="7900749" cy="1291114"/>
          </a:xfrm>
          <a:prstGeom prst="roundRect">
            <a:avLst>
              <a:gd name="adj" fmla="val 33017"/>
            </a:avLst>
          </a:prstGeom>
          <a:solidFill>
            <a:srgbClr val="F3E7D4"/>
          </a:solidFill>
          <a:ln/>
        </p:spPr>
      </p:sp>
      <p:sp>
        <p:nvSpPr>
          <p:cNvPr id="6" name="Text 3"/>
          <p:cNvSpPr/>
          <p:nvPr/>
        </p:nvSpPr>
        <p:spPr>
          <a:xfrm>
            <a:off x="799148" y="2222778"/>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3A3630"/>
                </a:solidFill>
                <a:latin typeface="Lora" pitchFamily="34" charset="0"/>
                <a:ea typeface="Lora" pitchFamily="34" charset="-122"/>
                <a:cs typeface="Lora" pitchFamily="34" charset="-120"/>
              </a:rPr>
              <a:t>EfficientNetV2</a:t>
            </a:r>
            <a:endParaRPr lang="en-US" sz="1600" dirty="0"/>
          </a:p>
        </p:txBody>
      </p:sp>
      <p:sp>
        <p:nvSpPr>
          <p:cNvPr id="7" name="Text 4"/>
          <p:cNvSpPr/>
          <p:nvPr/>
        </p:nvSpPr>
        <p:spPr>
          <a:xfrm>
            <a:off x="799148" y="2590443"/>
            <a:ext cx="7545705" cy="568404"/>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3" pitchFamily="34" charset="0"/>
                <a:ea typeface="Source Sans 3" pitchFamily="34" charset="-122"/>
                <a:cs typeface="Source Sans 3" pitchFamily="34" charset="-120"/>
              </a:rPr>
              <a:t>Remarkably balances high accuracy with computational speed, making it an ideal choice for a diverse range of small to medium-sized datasets.</a:t>
            </a:r>
            <a:endParaRPr lang="en-US" sz="1350" dirty="0"/>
          </a:p>
        </p:txBody>
      </p:sp>
      <p:sp>
        <p:nvSpPr>
          <p:cNvPr id="8" name="Shape 5"/>
          <p:cNvSpPr/>
          <p:nvPr/>
        </p:nvSpPr>
        <p:spPr>
          <a:xfrm>
            <a:off x="621625" y="3513892"/>
            <a:ext cx="7900749" cy="1291114"/>
          </a:xfrm>
          <a:prstGeom prst="roundRect">
            <a:avLst>
              <a:gd name="adj" fmla="val 33017"/>
            </a:avLst>
          </a:prstGeom>
          <a:solidFill>
            <a:srgbClr val="F3E7D4"/>
          </a:solidFill>
          <a:ln/>
        </p:spPr>
      </p:sp>
      <p:sp>
        <p:nvSpPr>
          <p:cNvPr id="9" name="Text 6"/>
          <p:cNvSpPr/>
          <p:nvPr/>
        </p:nvSpPr>
        <p:spPr>
          <a:xfrm>
            <a:off x="799148" y="3691414"/>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3A3630"/>
                </a:solidFill>
                <a:latin typeface="Lora" pitchFamily="34" charset="0"/>
                <a:ea typeface="Lora" pitchFamily="34" charset="-122"/>
                <a:cs typeface="Lora" pitchFamily="34" charset="-120"/>
              </a:rPr>
              <a:t>ConvNeXt</a:t>
            </a:r>
            <a:endParaRPr lang="en-US" sz="1600" dirty="0"/>
          </a:p>
        </p:txBody>
      </p:sp>
      <p:sp>
        <p:nvSpPr>
          <p:cNvPr id="10" name="Text 7"/>
          <p:cNvSpPr/>
          <p:nvPr/>
        </p:nvSpPr>
        <p:spPr>
          <a:xfrm>
            <a:off x="799148" y="4059079"/>
            <a:ext cx="7545705" cy="568404"/>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3" pitchFamily="34" charset="0"/>
                <a:ea typeface="Source Sans 3" pitchFamily="34" charset="-122"/>
                <a:cs typeface="Source Sans 3" pitchFamily="34" charset="-120"/>
              </a:rPr>
              <a:t>A contemporary CNN architecture inspired by transformer models, known for its strong accuracy and simplified training processes.</a:t>
            </a:r>
            <a:endParaRPr lang="en-US" sz="1350" dirty="0"/>
          </a:p>
        </p:txBody>
      </p:sp>
      <p:sp>
        <p:nvSpPr>
          <p:cNvPr id="11" name="Shape 8"/>
          <p:cNvSpPr/>
          <p:nvPr/>
        </p:nvSpPr>
        <p:spPr>
          <a:xfrm>
            <a:off x="621625" y="4982528"/>
            <a:ext cx="7900749" cy="1291114"/>
          </a:xfrm>
          <a:prstGeom prst="roundRect">
            <a:avLst>
              <a:gd name="adj" fmla="val 33017"/>
            </a:avLst>
          </a:prstGeom>
          <a:solidFill>
            <a:srgbClr val="F3E7D4"/>
          </a:solidFill>
          <a:ln/>
        </p:spPr>
      </p:sp>
      <p:sp>
        <p:nvSpPr>
          <p:cNvPr id="12" name="Text 9"/>
          <p:cNvSpPr/>
          <p:nvPr/>
        </p:nvSpPr>
        <p:spPr>
          <a:xfrm>
            <a:off x="799148" y="5160050"/>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3A3630"/>
                </a:solidFill>
                <a:latin typeface="Lora" pitchFamily="34" charset="0"/>
                <a:ea typeface="Lora" pitchFamily="34" charset="-122"/>
                <a:cs typeface="Lora" pitchFamily="34" charset="-120"/>
              </a:rPr>
              <a:t>MobileNetV3</a:t>
            </a:r>
            <a:endParaRPr lang="en-US" sz="1600" dirty="0"/>
          </a:p>
        </p:txBody>
      </p:sp>
      <p:sp>
        <p:nvSpPr>
          <p:cNvPr id="13" name="Text 10"/>
          <p:cNvSpPr/>
          <p:nvPr/>
        </p:nvSpPr>
        <p:spPr>
          <a:xfrm>
            <a:off x="799148" y="5527715"/>
            <a:ext cx="7545705" cy="568404"/>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3" pitchFamily="34" charset="0"/>
                <a:ea typeface="Source Sans 3" pitchFamily="34" charset="-122"/>
                <a:cs typeface="Source Sans 3" pitchFamily="34" charset="-120"/>
              </a:rPr>
              <a:t>Specifically optimised for resource-constrained environments like mobile and edge devices, offering high performance with low power consumption and rapid inference.</a:t>
            </a:r>
            <a:endParaRPr lang="en-US" sz="1350" dirty="0"/>
          </a:p>
        </p:txBody>
      </p:sp>
      <p:sp>
        <p:nvSpPr>
          <p:cNvPr id="14" name="Shape 11"/>
          <p:cNvSpPr/>
          <p:nvPr/>
        </p:nvSpPr>
        <p:spPr>
          <a:xfrm>
            <a:off x="621625" y="6451163"/>
            <a:ext cx="7900749" cy="1291114"/>
          </a:xfrm>
          <a:prstGeom prst="roundRect">
            <a:avLst>
              <a:gd name="adj" fmla="val 33017"/>
            </a:avLst>
          </a:prstGeom>
          <a:solidFill>
            <a:srgbClr val="F3E7D4"/>
          </a:solidFill>
          <a:ln/>
        </p:spPr>
      </p:sp>
      <p:sp>
        <p:nvSpPr>
          <p:cNvPr id="15" name="Text 12"/>
          <p:cNvSpPr/>
          <p:nvPr/>
        </p:nvSpPr>
        <p:spPr>
          <a:xfrm>
            <a:off x="799148" y="6628686"/>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3A3630"/>
                </a:solidFill>
                <a:latin typeface="Lora" pitchFamily="34" charset="0"/>
                <a:ea typeface="Lora" pitchFamily="34" charset="-122"/>
                <a:cs typeface="Lora" pitchFamily="34" charset="-120"/>
              </a:rPr>
              <a:t>Transformers</a:t>
            </a:r>
            <a:endParaRPr lang="en-US" sz="1600" dirty="0"/>
          </a:p>
        </p:txBody>
      </p:sp>
      <p:sp>
        <p:nvSpPr>
          <p:cNvPr id="16" name="Text 13"/>
          <p:cNvSpPr/>
          <p:nvPr/>
        </p:nvSpPr>
        <p:spPr>
          <a:xfrm>
            <a:off x="799148" y="6996351"/>
            <a:ext cx="7545705" cy="568404"/>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3" pitchFamily="34" charset="0"/>
                <a:ea typeface="Source Sans 3" pitchFamily="34" charset="-122"/>
                <a:cs typeface="Source Sans 3" pitchFamily="34" charset="-120"/>
              </a:rPr>
              <a:t>While models like ViT and Swin are gaining prominence, traditional CNNs still maintain their dominance in many critical applications.</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4606" y="1490305"/>
            <a:ext cx="6595586" cy="550069"/>
          </a:xfrm>
          <a:prstGeom prst="rect">
            <a:avLst/>
          </a:prstGeom>
          <a:noFill/>
          <a:ln/>
        </p:spPr>
        <p:txBody>
          <a:bodyPr wrap="none" lIns="0" tIns="0" rIns="0" bIns="0" rtlCol="0" anchor="t"/>
          <a:lstStyle/>
          <a:p>
            <a:pPr marL="0" indent="0" algn="l">
              <a:lnSpc>
                <a:spcPts val="4300"/>
              </a:lnSpc>
              <a:buNone/>
            </a:pPr>
            <a:r>
              <a:rPr lang="en-US" sz="3450" dirty="0">
                <a:solidFill>
                  <a:srgbClr val="38512F"/>
                </a:solidFill>
                <a:latin typeface="Lora" pitchFamily="34" charset="0"/>
                <a:ea typeface="Lora" pitchFamily="34" charset="-122"/>
                <a:cs typeface="Lora" pitchFamily="34" charset="-120"/>
              </a:rPr>
              <a:t>Real-World Applications in India</a:t>
            </a:r>
            <a:endParaRPr lang="en-US" sz="3450" dirty="0"/>
          </a:p>
        </p:txBody>
      </p:sp>
      <p:sp>
        <p:nvSpPr>
          <p:cNvPr id="3" name="Text 1"/>
          <p:cNvSpPr/>
          <p:nvPr/>
        </p:nvSpPr>
        <p:spPr>
          <a:xfrm>
            <a:off x="654606" y="2414349"/>
            <a:ext cx="13321189" cy="29920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3" pitchFamily="34" charset="0"/>
                <a:ea typeface="Source Sans 3" pitchFamily="34" charset="-122"/>
                <a:cs typeface="Source Sans 3" pitchFamily="34" charset="-120"/>
              </a:rPr>
              <a:t>In India, CNNs are being innovatively applied across various sectors, transforming how we interact with technology and improving critical services.</a:t>
            </a:r>
            <a:endParaRPr lang="en-US" sz="1450" dirty="0"/>
          </a:p>
        </p:txBody>
      </p:sp>
      <p:pic>
        <p:nvPicPr>
          <p:cNvPr id="4" name="Image 0" descr="preencoded.png"/>
          <p:cNvPicPr>
            <a:picLocks noChangeAspect="1"/>
          </p:cNvPicPr>
          <p:nvPr/>
        </p:nvPicPr>
        <p:blipFill>
          <a:blip r:embed="rId3"/>
          <a:stretch>
            <a:fillRect/>
          </a:stretch>
        </p:blipFill>
        <p:spPr>
          <a:xfrm>
            <a:off x="662226" y="3045619"/>
            <a:ext cx="4335661" cy="2244447"/>
          </a:xfrm>
          <a:prstGeom prst="rect">
            <a:avLst/>
          </a:prstGeom>
        </p:spPr>
      </p:pic>
      <p:pic>
        <p:nvPicPr>
          <p:cNvPr id="5" name="Image 1" descr="preencoded.png"/>
          <p:cNvPicPr>
            <a:picLocks noChangeAspect="1"/>
          </p:cNvPicPr>
          <p:nvPr/>
        </p:nvPicPr>
        <p:blipFill>
          <a:blip r:embed="rId4"/>
          <a:stretch>
            <a:fillRect/>
          </a:stretch>
        </p:blipFill>
        <p:spPr>
          <a:xfrm>
            <a:off x="5147429" y="3045619"/>
            <a:ext cx="4335661" cy="2244447"/>
          </a:xfrm>
          <a:prstGeom prst="rect">
            <a:avLst/>
          </a:prstGeom>
        </p:spPr>
      </p:pic>
      <p:pic>
        <p:nvPicPr>
          <p:cNvPr id="6" name="Image 2" descr="preencoded.png"/>
          <p:cNvPicPr>
            <a:picLocks noChangeAspect="1"/>
          </p:cNvPicPr>
          <p:nvPr/>
        </p:nvPicPr>
        <p:blipFill>
          <a:blip r:embed="rId5"/>
          <a:stretch>
            <a:fillRect/>
          </a:stretch>
        </p:blipFill>
        <p:spPr>
          <a:xfrm>
            <a:off x="9632633" y="3045619"/>
            <a:ext cx="4335661" cy="2244447"/>
          </a:xfrm>
          <a:prstGeom prst="rect">
            <a:avLst/>
          </a:prstGeom>
        </p:spPr>
      </p:pic>
      <p:sp>
        <p:nvSpPr>
          <p:cNvPr id="7" name="Text 2"/>
          <p:cNvSpPr/>
          <p:nvPr/>
        </p:nvSpPr>
        <p:spPr>
          <a:xfrm>
            <a:off x="654606" y="5411748"/>
            <a:ext cx="13321189"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A3630"/>
                </a:solidFill>
                <a:latin typeface="Source Sans 3" pitchFamily="34" charset="0"/>
                <a:ea typeface="Source Sans 3" pitchFamily="34" charset="-122"/>
                <a:cs typeface="Source Sans 3" pitchFamily="34" charset="-120"/>
              </a:rPr>
              <a:t>Food Recognition Apps:</a:t>
            </a:r>
            <a:r>
              <a:rPr lang="en-US" sz="1450" dirty="0">
                <a:solidFill>
                  <a:srgbClr val="3A3630"/>
                </a:solidFill>
                <a:latin typeface="Source Sans 3" pitchFamily="34" charset="0"/>
                <a:ea typeface="Source Sans 3" pitchFamily="34" charset="-122"/>
                <a:cs typeface="Source Sans 3" pitchFamily="34" charset="-120"/>
              </a:rPr>
              <a:t> Pioneering applications utilise CNNs to classify a diverse range of Indian dishes with impressive accuracy, often exceeding 90% in training.</a:t>
            </a:r>
            <a:endParaRPr lang="en-US" sz="1450" dirty="0"/>
          </a:p>
        </p:txBody>
      </p:sp>
      <p:sp>
        <p:nvSpPr>
          <p:cNvPr id="8" name="Text 3"/>
          <p:cNvSpPr/>
          <p:nvPr/>
        </p:nvSpPr>
        <p:spPr>
          <a:xfrm>
            <a:off x="654606" y="5776317"/>
            <a:ext cx="13321189"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A3630"/>
                </a:solidFill>
                <a:latin typeface="Source Sans 3" pitchFamily="34" charset="0"/>
                <a:ea typeface="Source Sans 3" pitchFamily="34" charset="-122"/>
                <a:cs typeface="Source Sans 3" pitchFamily="34" charset="-120"/>
              </a:rPr>
              <a:t>Medical Imaging:</a:t>
            </a:r>
            <a:r>
              <a:rPr lang="en-US" sz="1450" dirty="0">
                <a:solidFill>
                  <a:srgbClr val="3A3630"/>
                </a:solidFill>
                <a:latin typeface="Source Sans 3" pitchFamily="34" charset="0"/>
                <a:ea typeface="Source Sans 3" pitchFamily="34" charset="-122"/>
                <a:cs typeface="Source Sans 3" pitchFamily="34" charset="-120"/>
              </a:rPr>
              <a:t> CNN-based classifiers are revolutionising diagnostics, assisting in early and accurate detection of diseases like cancer from complex medical scans.</a:t>
            </a:r>
            <a:endParaRPr lang="en-US" sz="1450" dirty="0"/>
          </a:p>
        </p:txBody>
      </p:sp>
      <p:sp>
        <p:nvSpPr>
          <p:cNvPr id="9" name="Text 4"/>
          <p:cNvSpPr/>
          <p:nvPr/>
        </p:nvSpPr>
        <p:spPr>
          <a:xfrm>
            <a:off x="654606" y="6140887"/>
            <a:ext cx="13321189"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A3630"/>
                </a:solidFill>
                <a:latin typeface="Source Sans 3" pitchFamily="34" charset="0"/>
                <a:ea typeface="Source Sans 3" pitchFamily="34" charset="-122"/>
                <a:cs typeface="Source Sans 3" pitchFamily="34" charset="-120"/>
              </a:rPr>
              <a:t>Traffic Sign Recognition:</a:t>
            </a:r>
            <a:r>
              <a:rPr lang="en-US" sz="1450" dirty="0">
                <a:solidFill>
                  <a:srgbClr val="3A3630"/>
                </a:solidFill>
                <a:latin typeface="Source Sans 3" pitchFamily="34" charset="0"/>
                <a:ea typeface="Source Sans 3" pitchFamily="34" charset="-122"/>
                <a:cs typeface="Source Sans 3" pitchFamily="34" charset="-120"/>
              </a:rPr>
              <a:t> Essential for the development of autonomous vehicles and intelligent urban infrastructure, CNNs enable precise recognition of traffic signs in varied environmental conditions.</a:t>
            </a:r>
            <a:endParaRPr lang="en-US" sz="14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11</TotalTime>
  <Words>1201</Words>
  <Application>Microsoft Office PowerPoint</Application>
  <PresentationFormat>Custom</PresentationFormat>
  <Paragraphs>88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Aharoni</vt:lpstr>
      <vt:lpstr>Lora</vt:lpstr>
      <vt:lpstr>Arial</vt:lpstr>
      <vt:lpstr>Source Sans 3</vt:lpstr>
      <vt:lpstr>Tw Cen MT</vt:lpstr>
      <vt:lpstr>Lora Light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Suryansh Mishra</cp:lastModifiedBy>
  <cp:revision>2</cp:revision>
  <dcterms:created xsi:type="dcterms:W3CDTF">2025-11-19T17:34:01Z</dcterms:created>
  <dcterms:modified xsi:type="dcterms:W3CDTF">2025-11-19T17:56:44Z</dcterms:modified>
</cp:coreProperties>
</file>